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TT Rounds Condensed Bold" charset="1" panose="02000806030000020003"/>
      <p:regular r:id="rId33"/>
    </p:embeddedFont>
    <p:embeddedFont>
      <p:font typeface="TT Rounds Neue" charset="1" panose="02000503040000020003"/>
      <p:regular r:id="rId34"/>
    </p:embeddedFont>
    <p:embeddedFont>
      <p:font typeface="TT Rounds Neue Bold" charset="1" panose="02000803020000020004"/>
      <p:regular r:id="rId35"/>
    </p:embeddedFont>
    <p:embeddedFont>
      <p:font typeface="TT Rounds Neue Bold Italics" charset="1" panose="02000803040000090004"/>
      <p:regular r:id="rId36"/>
    </p:embeddedFont>
    <p:embeddedFont>
      <p:font typeface="TT Rounds Neue Italics" charset="1" panose="02000503040000090003"/>
      <p:regular r:id="rId37"/>
    </p:embeddedFont>
    <p:embeddedFont>
      <p:font typeface="TT Rounds Condensed" charset="1" panose="02000506030000020003"/>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12" Target="../media/image53.png" Type="http://schemas.openxmlformats.org/officeDocument/2006/relationships/image"/><Relationship Id="rId13" Target="../media/image54.png" Type="http://schemas.openxmlformats.org/officeDocument/2006/relationships/image"/><Relationship Id="rId14" Target="../media/image55.png" Type="http://schemas.openxmlformats.org/officeDocument/2006/relationships/image"/><Relationship Id="rId15" Target="../media/image5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70.png" Type="http://schemas.openxmlformats.org/officeDocument/2006/relationships/image"/><Relationship Id="rId9" Target="../media/image6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75.png" Type="http://schemas.openxmlformats.org/officeDocument/2006/relationships/image"/><Relationship Id="rId7" Target="../media/image7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79.png" Type="http://schemas.openxmlformats.org/officeDocument/2006/relationships/image"/><Relationship Id="rId7" Target="../media/image80.png" Type="http://schemas.openxmlformats.org/officeDocument/2006/relationships/image"/><Relationship Id="rId8" Target="../media/image81.png" Type="http://schemas.openxmlformats.org/officeDocument/2006/relationships/image"/><Relationship Id="rId9" Target="../media/image8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84.png" Type="http://schemas.openxmlformats.org/officeDocument/2006/relationships/image"/><Relationship Id="rId7" Target="../media/image85.png" Type="http://schemas.openxmlformats.org/officeDocument/2006/relationships/image"/><Relationship Id="rId8" Target="../media/image86.png" Type="http://schemas.openxmlformats.org/officeDocument/2006/relationships/image"/><Relationship Id="rId9" Target="../media/image8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CE6BF"/>
        </a:solidFill>
      </p:bgPr>
    </p:bg>
    <p:spTree>
      <p:nvGrpSpPr>
        <p:cNvPr id="1" name=""/>
        <p:cNvGrpSpPr/>
        <p:nvPr/>
      </p:nvGrpSpPr>
      <p:grpSpPr>
        <a:xfrm>
          <a:off x="0" y="0"/>
          <a:ext cx="0" cy="0"/>
          <a:chOff x="0" y="0"/>
          <a:chExt cx="0" cy="0"/>
        </a:xfrm>
      </p:grpSpPr>
      <p:sp>
        <p:nvSpPr>
          <p:cNvPr name="Freeform 2" id="2"/>
          <p:cNvSpPr/>
          <p:nvPr/>
        </p:nvSpPr>
        <p:spPr>
          <a:xfrm flipH="false" flipV="false" rot="0">
            <a:off x="-2419935" y="-2611284"/>
            <a:ext cx="15623192" cy="15509568"/>
          </a:xfrm>
          <a:custGeom>
            <a:avLst/>
            <a:gdLst/>
            <a:ahLst/>
            <a:cxnLst/>
            <a:rect r="r" b="b" t="t" l="l"/>
            <a:pathLst>
              <a:path h="15509568" w="15623192">
                <a:moveTo>
                  <a:pt x="0" y="0"/>
                </a:moveTo>
                <a:lnTo>
                  <a:pt x="15623192" y="0"/>
                </a:lnTo>
                <a:lnTo>
                  <a:pt x="15623192" y="15509568"/>
                </a:lnTo>
                <a:lnTo>
                  <a:pt x="0" y="15509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63155" y="2083013"/>
            <a:ext cx="10742180" cy="11653252"/>
          </a:xfrm>
          <a:custGeom>
            <a:avLst/>
            <a:gdLst/>
            <a:ahLst/>
            <a:cxnLst/>
            <a:rect r="r" b="b" t="t" l="l"/>
            <a:pathLst>
              <a:path h="11653252" w="10742180">
                <a:moveTo>
                  <a:pt x="0" y="0"/>
                </a:moveTo>
                <a:lnTo>
                  <a:pt x="10742179" y="0"/>
                </a:lnTo>
                <a:lnTo>
                  <a:pt x="10742179" y="11653252"/>
                </a:lnTo>
                <a:lnTo>
                  <a:pt x="0" y="11653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35954">
            <a:off x="12600314" y="-925973"/>
            <a:ext cx="4337068" cy="2381445"/>
          </a:xfrm>
          <a:custGeom>
            <a:avLst/>
            <a:gdLst/>
            <a:ahLst/>
            <a:cxnLst/>
            <a:rect r="r" b="b" t="t" l="l"/>
            <a:pathLst>
              <a:path h="2381445" w="4337068">
                <a:moveTo>
                  <a:pt x="0" y="0"/>
                </a:moveTo>
                <a:lnTo>
                  <a:pt x="4337068" y="0"/>
                </a:lnTo>
                <a:lnTo>
                  <a:pt x="4337068" y="2381445"/>
                </a:lnTo>
                <a:lnTo>
                  <a:pt x="0" y="23814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76632" y="2736361"/>
            <a:ext cx="10050870" cy="3800468"/>
          </a:xfrm>
          <a:prstGeom prst="rect">
            <a:avLst/>
          </a:prstGeom>
        </p:spPr>
        <p:txBody>
          <a:bodyPr anchor="t" rtlCol="false" tIns="0" lIns="0" bIns="0" rIns="0">
            <a:spAutoFit/>
          </a:bodyPr>
          <a:lstStyle/>
          <a:p>
            <a:pPr algn="l">
              <a:lnSpc>
                <a:spcPts val="14849"/>
              </a:lnSpc>
            </a:pPr>
            <a:r>
              <a:rPr lang="en-US" sz="13499" spc="-134" b="true">
                <a:solidFill>
                  <a:srgbClr val="303F80"/>
                </a:solidFill>
                <a:latin typeface="TT Rounds Condensed Bold"/>
                <a:ea typeface="TT Rounds Condensed Bold"/>
                <a:cs typeface="TT Rounds Condensed Bold"/>
                <a:sym typeface="TT Rounds Condensed Bold"/>
              </a:rPr>
              <a:t>Phylum Spirochaetes</a:t>
            </a:r>
          </a:p>
        </p:txBody>
      </p:sp>
      <p:sp>
        <p:nvSpPr>
          <p:cNvPr name="Freeform 6" id="6"/>
          <p:cNvSpPr/>
          <p:nvPr/>
        </p:nvSpPr>
        <p:spPr>
          <a:xfrm flipH="false" flipV="false" rot="-9387507">
            <a:off x="4175204" y="8923342"/>
            <a:ext cx="5813856" cy="3541167"/>
          </a:xfrm>
          <a:custGeom>
            <a:avLst/>
            <a:gdLst/>
            <a:ahLst/>
            <a:cxnLst/>
            <a:rect r="r" b="b" t="t" l="l"/>
            <a:pathLst>
              <a:path h="3541167" w="5813856">
                <a:moveTo>
                  <a:pt x="0" y="0"/>
                </a:moveTo>
                <a:lnTo>
                  <a:pt x="5813856" y="0"/>
                </a:lnTo>
                <a:lnTo>
                  <a:pt x="5813856" y="3541166"/>
                </a:lnTo>
                <a:lnTo>
                  <a:pt x="0" y="3541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23138" y="-1252781"/>
            <a:ext cx="3086812" cy="3086812"/>
          </a:xfrm>
          <a:custGeom>
            <a:avLst/>
            <a:gdLst/>
            <a:ahLst/>
            <a:cxnLst/>
            <a:rect r="r" b="b" t="t" l="l"/>
            <a:pathLst>
              <a:path h="3086812" w="3086812">
                <a:moveTo>
                  <a:pt x="0" y="0"/>
                </a:moveTo>
                <a:lnTo>
                  <a:pt x="3086812" y="0"/>
                </a:lnTo>
                <a:lnTo>
                  <a:pt x="3086812" y="3086813"/>
                </a:lnTo>
                <a:lnTo>
                  <a:pt x="0" y="30868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7959427" y="724941"/>
            <a:ext cx="2494887" cy="2218181"/>
          </a:xfrm>
          <a:custGeom>
            <a:avLst/>
            <a:gdLst/>
            <a:ahLst/>
            <a:cxnLst/>
            <a:rect r="r" b="b" t="t" l="l"/>
            <a:pathLst>
              <a:path h="2218181" w="2494887">
                <a:moveTo>
                  <a:pt x="0" y="0"/>
                </a:moveTo>
                <a:lnTo>
                  <a:pt x="2494887" y="0"/>
                </a:lnTo>
                <a:lnTo>
                  <a:pt x="2494887" y="2218181"/>
                </a:lnTo>
                <a:lnTo>
                  <a:pt x="0" y="22181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1176632" y="6897424"/>
            <a:ext cx="7641810" cy="1476177"/>
            <a:chOff x="0" y="0"/>
            <a:chExt cx="13144360" cy="2539111"/>
          </a:xfrm>
        </p:grpSpPr>
        <p:sp>
          <p:nvSpPr>
            <p:cNvPr name="Freeform 10" id="10"/>
            <p:cNvSpPr/>
            <p:nvPr/>
          </p:nvSpPr>
          <p:spPr>
            <a:xfrm flipH="false" flipV="false" rot="0">
              <a:off x="-19558" y="-6477"/>
              <a:ext cx="13183223" cy="2559431"/>
            </a:xfrm>
            <a:custGeom>
              <a:avLst/>
              <a:gdLst/>
              <a:ahLst/>
              <a:cxnLst/>
              <a:rect r="r" b="b" t="t" l="l"/>
              <a:pathLst>
                <a:path h="2559431" w="13183223">
                  <a:moveTo>
                    <a:pt x="13154521" y="1279017"/>
                  </a:moveTo>
                  <a:cubicBezTo>
                    <a:pt x="13140042" y="1351661"/>
                    <a:pt x="13112483" y="1464564"/>
                    <a:pt x="13068287" y="1568450"/>
                  </a:cubicBezTo>
                  <a:cubicBezTo>
                    <a:pt x="13035649" y="1645031"/>
                    <a:pt x="12990563" y="1716405"/>
                    <a:pt x="12944971" y="1785874"/>
                  </a:cubicBezTo>
                  <a:cubicBezTo>
                    <a:pt x="12845657" y="1937385"/>
                    <a:pt x="12737707" y="2098421"/>
                    <a:pt x="12592418" y="2209546"/>
                  </a:cubicBezTo>
                  <a:cubicBezTo>
                    <a:pt x="12408903" y="2349754"/>
                    <a:pt x="12179668" y="2417191"/>
                    <a:pt x="11954243" y="2451227"/>
                  </a:cubicBezTo>
                  <a:cubicBezTo>
                    <a:pt x="11692877" y="2490724"/>
                    <a:pt x="11428210" y="2487803"/>
                    <a:pt x="11164558" y="2493772"/>
                  </a:cubicBezTo>
                  <a:cubicBezTo>
                    <a:pt x="10894048" y="2499995"/>
                    <a:pt x="10623918" y="2515870"/>
                    <a:pt x="10353789" y="2530475"/>
                  </a:cubicBezTo>
                  <a:cubicBezTo>
                    <a:pt x="2582291" y="2559431"/>
                    <a:pt x="1825117" y="2550033"/>
                    <a:pt x="1292479" y="2479802"/>
                  </a:cubicBezTo>
                  <a:cubicBezTo>
                    <a:pt x="841502" y="2420366"/>
                    <a:pt x="587502" y="2310003"/>
                    <a:pt x="286639" y="1948180"/>
                  </a:cubicBezTo>
                  <a:cubicBezTo>
                    <a:pt x="151130" y="1785239"/>
                    <a:pt x="54610" y="1588770"/>
                    <a:pt x="28702" y="1377188"/>
                  </a:cubicBezTo>
                  <a:cubicBezTo>
                    <a:pt x="0" y="1279017"/>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6735212" y="7620"/>
                  </a:cubicBezTo>
                  <a:cubicBezTo>
                    <a:pt x="10486124" y="0"/>
                    <a:pt x="10811625" y="39624"/>
                    <a:pt x="11087468" y="32004"/>
                  </a:cubicBezTo>
                  <a:cubicBezTo>
                    <a:pt x="11351121" y="24765"/>
                    <a:pt x="11695926" y="42672"/>
                    <a:pt x="11958562" y="72771"/>
                  </a:cubicBezTo>
                  <a:cubicBezTo>
                    <a:pt x="12393663" y="122428"/>
                    <a:pt x="12640678" y="161163"/>
                    <a:pt x="12891758" y="540258"/>
                  </a:cubicBezTo>
                  <a:cubicBezTo>
                    <a:pt x="12955765" y="638302"/>
                    <a:pt x="13013042" y="740664"/>
                    <a:pt x="13058762" y="848614"/>
                  </a:cubicBezTo>
                  <a:cubicBezTo>
                    <a:pt x="13144996" y="1052957"/>
                    <a:pt x="13183223" y="1273937"/>
                    <a:pt x="13154521" y="1279017"/>
                  </a:cubicBezTo>
                  <a:close/>
                </a:path>
              </a:pathLst>
            </a:custGeom>
            <a:solidFill>
              <a:srgbClr val="F0BA7A"/>
            </a:solidFill>
          </p:spPr>
        </p:sp>
      </p:grpSp>
      <p:sp>
        <p:nvSpPr>
          <p:cNvPr name="TextBox 11" id="11"/>
          <p:cNvSpPr txBox="true"/>
          <p:nvPr/>
        </p:nvSpPr>
        <p:spPr>
          <a:xfrm rot="0">
            <a:off x="1711914" y="7421200"/>
            <a:ext cx="6819253" cy="476250"/>
          </a:xfrm>
          <a:prstGeom prst="rect">
            <a:avLst/>
          </a:prstGeom>
        </p:spPr>
        <p:txBody>
          <a:bodyPr anchor="t" rtlCol="false" tIns="0" lIns="0" bIns="0" rIns="0">
            <a:spAutoFit/>
          </a:bodyPr>
          <a:lstStyle/>
          <a:p>
            <a:pPr algn="ctr">
              <a:lnSpc>
                <a:spcPts val="3674"/>
              </a:lnSpc>
            </a:pPr>
            <a:r>
              <a:rPr lang="en-US" sz="3499">
                <a:solidFill>
                  <a:srgbClr val="3F322B"/>
                </a:solidFill>
                <a:latin typeface="TT Rounds Neue"/>
                <a:ea typeface="TT Rounds Neue"/>
                <a:cs typeface="TT Rounds Neue"/>
                <a:sym typeface="TT Rounds Neue"/>
              </a:rPr>
              <a:t>Microbiology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8553613" y="0"/>
            <a:ext cx="9734387" cy="10287000"/>
            <a:chOff x="0" y="0"/>
            <a:chExt cx="2563789" cy="2709333"/>
          </a:xfrm>
        </p:grpSpPr>
        <p:sp>
          <p:nvSpPr>
            <p:cNvPr name="Freeform 3" id="3"/>
            <p:cNvSpPr/>
            <p:nvPr/>
          </p:nvSpPr>
          <p:spPr>
            <a:xfrm flipH="false" flipV="false" rot="0">
              <a:off x="0" y="0"/>
              <a:ext cx="2563789" cy="2709333"/>
            </a:xfrm>
            <a:custGeom>
              <a:avLst/>
              <a:gdLst/>
              <a:ahLst/>
              <a:cxnLst/>
              <a:rect r="r" b="b" t="t" l="l"/>
              <a:pathLst>
                <a:path h="2709333" w="2563789">
                  <a:moveTo>
                    <a:pt x="0" y="0"/>
                  </a:moveTo>
                  <a:lnTo>
                    <a:pt x="2563789" y="0"/>
                  </a:lnTo>
                  <a:lnTo>
                    <a:pt x="2563789" y="2709333"/>
                  </a:lnTo>
                  <a:lnTo>
                    <a:pt x="0" y="2709333"/>
                  </a:lnTo>
                  <a:close/>
                </a:path>
              </a:pathLst>
            </a:custGeom>
            <a:solidFill>
              <a:srgbClr val="DCE6BF"/>
            </a:solidFill>
          </p:spPr>
        </p:sp>
        <p:sp>
          <p:nvSpPr>
            <p:cNvPr name="TextBox 4" id="4"/>
            <p:cNvSpPr txBox="true"/>
            <p:nvPr/>
          </p:nvSpPr>
          <p:spPr>
            <a:xfrm>
              <a:off x="0" y="9525"/>
              <a:ext cx="2563789" cy="2699808"/>
            </a:xfrm>
            <a:prstGeom prst="rect">
              <a:avLst/>
            </a:prstGeom>
          </p:spPr>
          <p:txBody>
            <a:bodyPr anchor="ctr" rtlCol="false" tIns="50800" lIns="50800" bIns="50800" rIns="50800"/>
            <a:lstStyle/>
            <a:p>
              <a:pPr algn="ctr">
                <a:lnSpc>
                  <a:spcPts val="2200"/>
                </a:lnSpc>
              </a:pPr>
            </a:p>
          </p:txBody>
        </p:sp>
      </p:grpSp>
      <p:sp>
        <p:nvSpPr>
          <p:cNvPr name="Freeform 5" id="5"/>
          <p:cNvSpPr/>
          <p:nvPr/>
        </p:nvSpPr>
        <p:spPr>
          <a:xfrm flipH="false" flipV="false" rot="-10096856">
            <a:off x="6493934" y="8516417"/>
            <a:ext cx="5813856" cy="3541167"/>
          </a:xfrm>
          <a:custGeom>
            <a:avLst/>
            <a:gdLst/>
            <a:ahLst/>
            <a:cxnLst/>
            <a:rect r="r" b="b" t="t" l="l"/>
            <a:pathLst>
              <a:path h="3541167" w="5813856">
                <a:moveTo>
                  <a:pt x="0" y="0"/>
                </a:moveTo>
                <a:lnTo>
                  <a:pt x="5813855" y="0"/>
                </a:lnTo>
                <a:lnTo>
                  <a:pt x="5813855" y="3541166"/>
                </a:lnTo>
                <a:lnTo>
                  <a:pt x="0" y="35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4625">
            <a:off x="-898377" y="-940485"/>
            <a:ext cx="5316982" cy="2919507"/>
          </a:xfrm>
          <a:custGeom>
            <a:avLst/>
            <a:gdLst/>
            <a:ahLst/>
            <a:cxnLst/>
            <a:rect r="r" b="b" t="t" l="l"/>
            <a:pathLst>
              <a:path h="2919507" w="5316982">
                <a:moveTo>
                  <a:pt x="0" y="0"/>
                </a:moveTo>
                <a:lnTo>
                  <a:pt x="5316983" y="0"/>
                </a:lnTo>
                <a:lnTo>
                  <a:pt x="5316983" y="2919506"/>
                </a:lnTo>
                <a:lnTo>
                  <a:pt x="0" y="2919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548226" y="519268"/>
            <a:ext cx="1711074" cy="1521301"/>
          </a:xfrm>
          <a:custGeom>
            <a:avLst/>
            <a:gdLst/>
            <a:ahLst/>
            <a:cxnLst/>
            <a:rect r="r" b="b" t="t" l="l"/>
            <a:pathLst>
              <a:path h="1521301" w="1711074">
                <a:moveTo>
                  <a:pt x="0" y="0"/>
                </a:moveTo>
                <a:lnTo>
                  <a:pt x="1711074" y="0"/>
                </a:lnTo>
                <a:lnTo>
                  <a:pt x="1711074" y="1521301"/>
                </a:lnTo>
                <a:lnTo>
                  <a:pt x="0" y="15213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82374" y="4245718"/>
            <a:ext cx="1832655" cy="1629396"/>
          </a:xfrm>
          <a:custGeom>
            <a:avLst/>
            <a:gdLst/>
            <a:ahLst/>
            <a:cxnLst/>
            <a:rect r="r" b="b" t="t" l="l"/>
            <a:pathLst>
              <a:path h="1629396" w="1832655">
                <a:moveTo>
                  <a:pt x="0" y="0"/>
                </a:moveTo>
                <a:lnTo>
                  <a:pt x="1832654" y="0"/>
                </a:lnTo>
                <a:lnTo>
                  <a:pt x="1832654" y="1629397"/>
                </a:lnTo>
                <a:lnTo>
                  <a:pt x="0" y="16293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150280" y="8835961"/>
            <a:ext cx="1832655" cy="1629396"/>
          </a:xfrm>
          <a:custGeom>
            <a:avLst/>
            <a:gdLst/>
            <a:ahLst/>
            <a:cxnLst/>
            <a:rect r="r" b="b" t="t" l="l"/>
            <a:pathLst>
              <a:path h="1629396" w="1832655">
                <a:moveTo>
                  <a:pt x="0" y="0"/>
                </a:moveTo>
                <a:lnTo>
                  <a:pt x="1832655" y="0"/>
                </a:lnTo>
                <a:lnTo>
                  <a:pt x="1832655" y="1629397"/>
                </a:lnTo>
                <a:lnTo>
                  <a:pt x="0" y="16293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94550" y="1714564"/>
            <a:ext cx="5595549" cy="6501303"/>
          </a:xfrm>
          <a:custGeom>
            <a:avLst/>
            <a:gdLst/>
            <a:ahLst/>
            <a:cxnLst/>
            <a:rect r="r" b="b" t="t" l="l"/>
            <a:pathLst>
              <a:path h="6501303" w="5595549">
                <a:moveTo>
                  <a:pt x="0" y="0"/>
                </a:moveTo>
                <a:lnTo>
                  <a:pt x="5595549" y="0"/>
                </a:lnTo>
                <a:lnTo>
                  <a:pt x="5595549" y="6501303"/>
                </a:lnTo>
                <a:lnTo>
                  <a:pt x="0" y="6501303"/>
                </a:lnTo>
                <a:lnTo>
                  <a:pt x="0" y="0"/>
                </a:lnTo>
                <a:close/>
              </a:path>
            </a:pathLst>
          </a:custGeom>
          <a:blipFill>
            <a:blip r:embed="rId12"/>
            <a:stretch>
              <a:fillRect l="0" t="0" r="0" b="0"/>
            </a:stretch>
          </a:blipFill>
        </p:spPr>
      </p:sp>
      <p:sp>
        <p:nvSpPr>
          <p:cNvPr name="Freeform 11" id="11"/>
          <p:cNvSpPr/>
          <p:nvPr/>
        </p:nvSpPr>
        <p:spPr>
          <a:xfrm flipH="false" flipV="false" rot="0">
            <a:off x="6346294" y="2334658"/>
            <a:ext cx="5399754" cy="6501303"/>
          </a:xfrm>
          <a:custGeom>
            <a:avLst/>
            <a:gdLst/>
            <a:ahLst/>
            <a:cxnLst/>
            <a:rect r="r" b="b" t="t" l="l"/>
            <a:pathLst>
              <a:path h="6501303" w="5399754">
                <a:moveTo>
                  <a:pt x="0" y="0"/>
                </a:moveTo>
                <a:lnTo>
                  <a:pt x="5399753" y="0"/>
                </a:lnTo>
                <a:lnTo>
                  <a:pt x="5399753" y="6501303"/>
                </a:lnTo>
                <a:lnTo>
                  <a:pt x="0" y="6501303"/>
                </a:lnTo>
                <a:lnTo>
                  <a:pt x="0" y="0"/>
                </a:lnTo>
                <a:close/>
              </a:path>
            </a:pathLst>
          </a:custGeom>
          <a:blipFill>
            <a:blip r:embed="rId13"/>
            <a:stretch>
              <a:fillRect l="0" t="0" r="0" b="0"/>
            </a:stretch>
          </a:blipFill>
        </p:spPr>
      </p:sp>
      <p:sp>
        <p:nvSpPr>
          <p:cNvPr name="Freeform 12" id="12"/>
          <p:cNvSpPr/>
          <p:nvPr/>
        </p:nvSpPr>
        <p:spPr>
          <a:xfrm flipH="false" flipV="false" rot="0">
            <a:off x="12202242" y="1028700"/>
            <a:ext cx="5681176" cy="6479640"/>
          </a:xfrm>
          <a:custGeom>
            <a:avLst/>
            <a:gdLst/>
            <a:ahLst/>
            <a:cxnLst/>
            <a:rect r="r" b="b" t="t" l="l"/>
            <a:pathLst>
              <a:path h="6479640" w="5681176">
                <a:moveTo>
                  <a:pt x="0" y="0"/>
                </a:moveTo>
                <a:lnTo>
                  <a:pt x="5681176" y="0"/>
                </a:lnTo>
                <a:lnTo>
                  <a:pt x="5681176" y="6479640"/>
                </a:lnTo>
                <a:lnTo>
                  <a:pt x="0" y="6479640"/>
                </a:lnTo>
                <a:lnTo>
                  <a:pt x="0" y="0"/>
                </a:lnTo>
                <a:close/>
              </a:path>
            </a:pathLst>
          </a:custGeom>
          <a:blipFill>
            <a:blip r:embed="rId14"/>
            <a:stretch>
              <a:fillRect l="-12405" t="-1539" r="-16496" b="0"/>
            </a:stretch>
          </a:blipFill>
        </p:spPr>
      </p:sp>
      <p:sp>
        <p:nvSpPr>
          <p:cNvPr name="TextBox 13" id="13"/>
          <p:cNvSpPr txBox="true"/>
          <p:nvPr/>
        </p:nvSpPr>
        <p:spPr>
          <a:xfrm rot="0">
            <a:off x="204226" y="8572430"/>
            <a:ext cx="5557418" cy="1078230"/>
          </a:xfrm>
          <a:prstGeom prst="rect">
            <a:avLst/>
          </a:prstGeom>
        </p:spPr>
        <p:txBody>
          <a:bodyPr anchor="t" rtlCol="false" tIns="0" lIns="0" bIns="0" rIns="0">
            <a:spAutoFit/>
          </a:bodyPr>
          <a:lstStyle/>
          <a:p>
            <a:pPr algn="ctr">
              <a:lnSpc>
                <a:spcPts val="4199"/>
              </a:lnSpc>
            </a:pPr>
            <a:r>
              <a:rPr lang="en-US" b="true" sz="4199" spc="-41">
                <a:solidFill>
                  <a:srgbClr val="303F80"/>
                </a:solidFill>
                <a:latin typeface="TT Rounds Condensed Bold"/>
                <a:ea typeface="TT Rounds Condensed Bold"/>
                <a:cs typeface="TT Rounds Condensed Bold"/>
                <a:sym typeface="TT Rounds Condensed Bold"/>
              </a:rPr>
              <a:t>a. primary syphilitic chancre of the penis</a:t>
            </a:r>
          </a:p>
        </p:txBody>
      </p:sp>
      <p:sp>
        <p:nvSpPr>
          <p:cNvPr name="TextBox 14" id="14"/>
          <p:cNvSpPr txBox="true"/>
          <p:nvPr/>
        </p:nvSpPr>
        <p:spPr>
          <a:xfrm rot="0">
            <a:off x="6188630" y="778903"/>
            <a:ext cx="5557418" cy="1078230"/>
          </a:xfrm>
          <a:prstGeom prst="rect">
            <a:avLst/>
          </a:prstGeom>
        </p:spPr>
        <p:txBody>
          <a:bodyPr anchor="t" rtlCol="false" tIns="0" lIns="0" bIns="0" rIns="0">
            <a:spAutoFit/>
          </a:bodyPr>
          <a:lstStyle/>
          <a:p>
            <a:pPr algn="ctr">
              <a:lnSpc>
                <a:spcPts val="4199"/>
              </a:lnSpc>
            </a:pPr>
            <a:r>
              <a:rPr lang="en-US" b="true" sz="4199" spc="-41">
                <a:solidFill>
                  <a:srgbClr val="303F80"/>
                </a:solidFill>
                <a:latin typeface="TT Rounds Condensed Bold"/>
                <a:ea typeface="TT Rounds Condensed Bold"/>
                <a:cs typeface="TT Rounds Condensed Bold"/>
                <a:sym typeface="TT Rounds Condensed Bold"/>
              </a:rPr>
              <a:t>b. Palmar lesions of secondary syphilis</a:t>
            </a:r>
          </a:p>
        </p:txBody>
      </p:sp>
      <p:sp>
        <p:nvSpPr>
          <p:cNvPr name="TextBox 15" id="15"/>
          <p:cNvSpPr txBox="true"/>
          <p:nvPr/>
        </p:nvSpPr>
        <p:spPr>
          <a:xfrm rot="0">
            <a:off x="12264121" y="8073009"/>
            <a:ext cx="5557418" cy="1602105"/>
          </a:xfrm>
          <a:prstGeom prst="rect">
            <a:avLst/>
          </a:prstGeom>
        </p:spPr>
        <p:txBody>
          <a:bodyPr anchor="t" rtlCol="false" tIns="0" lIns="0" bIns="0" rIns="0">
            <a:spAutoFit/>
          </a:bodyPr>
          <a:lstStyle/>
          <a:p>
            <a:pPr algn="ctr">
              <a:lnSpc>
                <a:spcPts val="4199"/>
              </a:lnSpc>
            </a:pPr>
            <a:r>
              <a:rPr lang="en-US" b="true" sz="4199" spc="-41">
                <a:solidFill>
                  <a:srgbClr val="303F80"/>
                </a:solidFill>
                <a:latin typeface="TT Rounds Condensed Bold"/>
                <a:ea typeface="TT Rounds Condensed Bold"/>
                <a:cs typeface="TT Rounds Condensed Bold"/>
                <a:sym typeface="TT Rounds Condensed Bold"/>
              </a:rPr>
              <a:t>c. Ruptured gumma and ulcer of the upper hard palate of the mouth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8609" y="391618"/>
            <a:ext cx="10839722" cy="9578715"/>
            <a:chOff x="0" y="0"/>
            <a:chExt cx="18426245" cy="16282682"/>
          </a:xfrm>
        </p:grpSpPr>
        <p:sp>
          <p:nvSpPr>
            <p:cNvPr name="Freeform 4" id="4"/>
            <p:cNvSpPr/>
            <p:nvPr/>
          </p:nvSpPr>
          <p:spPr>
            <a:xfrm flipH="false" flipV="false" rot="0">
              <a:off x="-19558" y="-6477"/>
              <a:ext cx="18465108" cy="16303002"/>
            </a:xfrm>
            <a:custGeom>
              <a:avLst/>
              <a:gdLst/>
              <a:ahLst/>
              <a:cxnLst/>
              <a:rect r="r" b="b" t="t" l="l"/>
              <a:pathLst>
                <a:path h="16303002" w="18465108">
                  <a:moveTo>
                    <a:pt x="18436406" y="12916608"/>
                  </a:moveTo>
                  <a:cubicBezTo>
                    <a:pt x="18421928" y="15095232"/>
                    <a:pt x="18394368" y="15208135"/>
                    <a:pt x="18350172" y="15312020"/>
                  </a:cubicBezTo>
                  <a:cubicBezTo>
                    <a:pt x="18317534" y="15388602"/>
                    <a:pt x="18272449" y="15459976"/>
                    <a:pt x="18226856" y="15529444"/>
                  </a:cubicBezTo>
                  <a:cubicBezTo>
                    <a:pt x="18127541" y="15680956"/>
                    <a:pt x="18019591" y="15841993"/>
                    <a:pt x="17874304" y="15953118"/>
                  </a:cubicBezTo>
                  <a:cubicBezTo>
                    <a:pt x="17690789" y="16093325"/>
                    <a:pt x="17461554" y="16160762"/>
                    <a:pt x="17236129" y="16194797"/>
                  </a:cubicBezTo>
                  <a:cubicBezTo>
                    <a:pt x="16974762" y="16234294"/>
                    <a:pt x="16710094" y="16231373"/>
                    <a:pt x="16446442" y="16237344"/>
                  </a:cubicBezTo>
                  <a:cubicBezTo>
                    <a:pt x="16175933" y="16243567"/>
                    <a:pt x="15905804" y="16259442"/>
                    <a:pt x="15635675" y="16274047"/>
                  </a:cubicBezTo>
                  <a:cubicBezTo>
                    <a:pt x="2582291" y="16303002"/>
                    <a:pt x="1825117" y="16293604"/>
                    <a:pt x="1292479" y="16223372"/>
                  </a:cubicBezTo>
                  <a:cubicBezTo>
                    <a:pt x="841502" y="16163937"/>
                    <a:pt x="587502" y="16053573"/>
                    <a:pt x="286639" y="15691751"/>
                  </a:cubicBezTo>
                  <a:cubicBezTo>
                    <a:pt x="151130" y="15528810"/>
                    <a:pt x="54610" y="15332342"/>
                    <a:pt x="28702" y="15120759"/>
                  </a:cubicBezTo>
                  <a:cubicBezTo>
                    <a:pt x="0" y="7699524"/>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9480823" y="7620"/>
                  </a:cubicBezTo>
                  <a:cubicBezTo>
                    <a:pt x="15768009" y="0"/>
                    <a:pt x="16093510" y="39624"/>
                    <a:pt x="16369354" y="32004"/>
                  </a:cubicBezTo>
                  <a:cubicBezTo>
                    <a:pt x="16633006" y="24765"/>
                    <a:pt x="16977811" y="42672"/>
                    <a:pt x="17240446" y="72771"/>
                  </a:cubicBezTo>
                  <a:cubicBezTo>
                    <a:pt x="17675549" y="122428"/>
                    <a:pt x="17922564" y="161163"/>
                    <a:pt x="18173642" y="540258"/>
                  </a:cubicBezTo>
                  <a:cubicBezTo>
                    <a:pt x="18237651" y="638302"/>
                    <a:pt x="18294928" y="740664"/>
                    <a:pt x="18340647" y="848614"/>
                  </a:cubicBezTo>
                  <a:cubicBezTo>
                    <a:pt x="18426881" y="1052957"/>
                    <a:pt x="18465108" y="1273937"/>
                    <a:pt x="18436406" y="12916608"/>
                  </a:cubicBezTo>
                  <a:close/>
                </a:path>
              </a:pathLst>
            </a:custGeom>
            <a:solidFill>
              <a:srgbClr val="DCE6BF"/>
            </a:solidFill>
          </p:spPr>
        </p:sp>
      </p:grpSp>
      <p:sp>
        <p:nvSpPr>
          <p:cNvPr name="TextBox 5" id="5"/>
          <p:cNvSpPr txBox="true"/>
          <p:nvPr/>
        </p:nvSpPr>
        <p:spPr>
          <a:xfrm rot="0">
            <a:off x="5246385" y="104775"/>
            <a:ext cx="6285537" cy="775614"/>
          </a:xfrm>
          <a:prstGeom prst="rect">
            <a:avLst/>
          </a:prstGeom>
        </p:spPr>
        <p:txBody>
          <a:bodyPr anchor="t" rtlCol="false" tIns="0" lIns="0" bIns="0" rIns="0">
            <a:spAutoFit/>
          </a:bodyPr>
          <a:lstStyle/>
          <a:p>
            <a:pPr algn="l">
              <a:lnSpc>
                <a:spcPts val="5785"/>
              </a:lnSpc>
            </a:pPr>
            <a:r>
              <a:rPr lang="en-US" sz="5785" spc="-57" b="true">
                <a:solidFill>
                  <a:srgbClr val="303F80"/>
                </a:solidFill>
                <a:latin typeface="TT Rounds Condensed Bold"/>
                <a:ea typeface="TT Rounds Condensed Bold"/>
                <a:cs typeface="TT Rounds Condensed Bold"/>
                <a:sym typeface="TT Rounds Condensed Bold"/>
              </a:rPr>
              <a:t>Stages of Syphilis</a:t>
            </a:r>
          </a:p>
        </p:txBody>
      </p:sp>
      <p:sp>
        <p:nvSpPr>
          <p:cNvPr name="TextBox 6" id="6"/>
          <p:cNvSpPr txBox="true"/>
          <p:nvPr/>
        </p:nvSpPr>
        <p:spPr>
          <a:xfrm rot="0">
            <a:off x="825376" y="548640"/>
            <a:ext cx="10329779" cy="9246870"/>
          </a:xfrm>
          <a:prstGeom prst="rect">
            <a:avLst/>
          </a:prstGeom>
        </p:spPr>
        <p:txBody>
          <a:bodyPr anchor="t" rtlCol="false" tIns="0" lIns="0" bIns="0" rIns="0">
            <a:spAutoFit/>
          </a:bodyPr>
          <a:lstStyle/>
          <a:p>
            <a:pPr algn="just">
              <a:lnSpc>
                <a:spcPts val="3300"/>
              </a:lnSpc>
              <a:spcBef>
                <a:spcPct val="0"/>
              </a:spcBef>
            </a:pPr>
            <a:r>
              <a:rPr lang="en-US" b="true" sz="3300" spc="-33">
                <a:solidFill>
                  <a:srgbClr val="000000"/>
                </a:solidFill>
                <a:latin typeface="TT Rounds Neue Bold"/>
                <a:ea typeface="TT Rounds Neue Bold"/>
                <a:cs typeface="TT Rounds Neue Bold"/>
                <a:sym typeface="TT Rounds Neue Bold"/>
              </a:rPr>
              <a:t>Primary Stage:</a:t>
            </a:r>
            <a:r>
              <a:rPr lang="en-US" sz="3300" spc="-33">
                <a:solidFill>
                  <a:srgbClr val="000000"/>
                </a:solidFill>
                <a:latin typeface="TT Rounds Neue"/>
                <a:ea typeface="TT Rounds Neue"/>
                <a:cs typeface="TT Rounds Neue"/>
                <a:sym typeface="TT Rounds Neue"/>
              </a:rPr>
              <a:t> </a:t>
            </a:r>
          </a:p>
          <a:p>
            <a:pPr algn="just">
              <a:lnSpc>
                <a:spcPts val="3300"/>
              </a:lnSpc>
              <a:spcBef>
                <a:spcPct val="0"/>
              </a:spcBef>
            </a:pPr>
            <a:r>
              <a:rPr lang="en-US" sz="3300" spc="-33">
                <a:solidFill>
                  <a:srgbClr val="000000"/>
                </a:solidFill>
                <a:latin typeface="TT Rounds Neue"/>
                <a:ea typeface="TT Rounds Neue"/>
                <a:cs typeface="TT Rounds Neue"/>
                <a:sym typeface="TT Rounds Neue"/>
              </a:rPr>
              <a:t>After an incubation period of 10 days to 3 weeks, a painless ulcer (chancre) forms at the infection site. It may heal on its own, but T. pallidum can enter the bloodstream and spread.</a:t>
            </a:r>
          </a:p>
          <a:p>
            <a:pPr algn="just">
              <a:lnSpc>
                <a:spcPts val="3300"/>
              </a:lnSpc>
              <a:spcBef>
                <a:spcPct val="0"/>
              </a:spcBef>
            </a:pPr>
          </a:p>
          <a:p>
            <a:pPr algn="just">
              <a:lnSpc>
                <a:spcPts val="3300"/>
              </a:lnSpc>
              <a:spcBef>
                <a:spcPct val="0"/>
              </a:spcBef>
            </a:pPr>
            <a:r>
              <a:rPr lang="en-US" b="true" sz="3300" spc="-33">
                <a:solidFill>
                  <a:srgbClr val="000000"/>
                </a:solidFill>
                <a:latin typeface="TT Rounds Neue Bold"/>
                <a:ea typeface="TT Rounds Neue Bold"/>
                <a:cs typeface="TT Rounds Neue Bold"/>
                <a:sym typeface="TT Rounds Neue Bold"/>
              </a:rPr>
              <a:t>Secondary Stage: </a:t>
            </a:r>
          </a:p>
          <a:p>
            <a:pPr algn="just">
              <a:lnSpc>
                <a:spcPts val="3300"/>
              </a:lnSpc>
              <a:spcBef>
                <a:spcPct val="0"/>
              </a:spcBef>
            </a:pPr>
            <a:r>
              <a:rPr lang="en-US" sz="3300" spc="-33">
                <a:solidFill>
                  <a:srgbClr val="000000"/>
                </a:solidFill>
                <a:latin typeface="TT Rounds Neue"/>
                <a:ea typeface="TT Rounds Neue"/>
                <a:cs typeface="TT Rounds Neue"/>
                <a:sym typeface="TT Rounds Neue"/>
              </a:rPr>
              <a:t>A variable skin rash appears within 2 to 10 weeks of the primary lesion, along with symptoms like hair loss, malaise, and fever. Both the rash and chancre are infectious.</a:t>
            </a:r>
          </a:p>
          <a:p>
            <a:pPr algn="just">
              <a:lnSpc>
                <a:spcPts val="3300"/>
              </a:lnSpc>
              <a:spcBef>
                <a:spcPct val="0"/>
              </a:spcBef>
            </a:pPr>
          </a:p>
          <a:p>
            <a:pPr algn="just">
              <a:lnSpc>
                <a:spcPts val="3300"/>
              </a:lnSpc>
              <a:spcBef>
                <a:spcPct val="0"/>
              </a:spcBef>
            </a:pPr>
            <a:r>
              <a:rPr lang="en-US" b="true" sz="3300" spc="-33">
                <a:solidFill>
                  <a:srgbClr val="000000"/>
                </a:solidFill>
                <a:latin typeface="TT Rounds Neue Bold"/>
                <a:ea typeface="TT Rounds Neue Bold"/>
                <a:cs typeface="TT Rounds Neue Bold"/>
                <a:sym typeface="TT Rounds Neue Bold"/>
              </a:rPr>
              <a:t>Latent Stage: </a:t>
            </a:r>
          </a:p>
          <a:p>
            <a:pPr algn="just">
              <a:lnSpc>
                <a:spcPts val="3300"/>
              </a:lnSpc>
              <a:spcBef>
                <a:spcPct val="0"/>
              </a:spcBef>
            </a:pPr>
            <a:r>
              <a:rPr lang="en-US" sz="3300" spc="-33">
                <a:solidFill>
                  <a:srgbClr val="000000"/>
                </a:solidFill>
                <a:latin typeface="TT Rounds Neue"/>
                <a:ea typeface="TT Rounds Neue"/>
                <a:cs typeface="TT Rounds Neue"/>
                <a:sym typeface="TT Rounds Neue"/>
              </a:rPr>
              <a:t>The disease becomes dormant and is typically not infectious, except for potential transmission from mother to fetus.</a:t>
            </a:r>
          </a:p>
          <a:p>
            <a:pPr algn="just">
              <a:lnSpc>
                <a:spcPts val="3300"/>
              </a:lnSpc>
              <a:spcBef>
                <a:spcPct val="0"/>
              </a:spcBef>
            </a:pPr>
          </a:p>
          <a:p>
            <a:pPr algn="just">
              <a:lnSpc>
                <a:spcPts val="3300"/>
              </a:lnSpc>
              <a:spcBef>
                <a:spcPct val="0"/>
              </a:spcBef>
            </a:pPr>
            <a:r>
              <a:rPr lang="en-US" b="true" sz="3300" spc="-33">
                <a:solidFill>
                  <a:srgbClr val="000000"/>
                </a:solidFill>
                <a:latin typeface="TT Rounds Neue Bold"/>
                <a:ea typeface="TT Rounds Neue Bold"/>
                <a:cs typeface="TT Rounds Neue Bold"/>
                <a:sym typeface="TT Rounds Neue Bold"/>
              </a:rPr>
              <a:t>Tertiary Stage: </a:t>
            </a:r>
          </a:p>
          <a:p>
            <a:pPr algn="just">
              <a:lnSpc>
                <a:spcPts val="3300"/>
              </a:lnSpc>
              <a:spcBef>
                <a:spcPct val="0"/>
              </a:spcBef>
            </a:pPr>
            <a:r>
              <a:rPr lang="en-US" sz="3300" spc="-33">
                <a:solidFill>
                  <a:srgbClr val="000000"/>
                </a:solidFill>
                <a:latin typeface="TT Rounds Neue"/>
                <a:ea typeface="TT Rounds Neue"/>
                <a:cs typeface="TT Rounds Neue"/>
                <a:sym typeface="TT Rounds Neue"/>
              </a:rPr>
              <a:t>Occurs in 40% of untreated individuals, marked by degenerative lesions (gummas) in skin, bone, and the nervous system. Central nervous system involvement can lead to cognitive deficits, blindness, or insanity.</a:t>
            </a:r>
          </a:p>
        </p:txBody>
      </p:sp>
      <p:sp>
        <p:nvSpPr>
          <p:cNvPr name="Freeform 7" id="7"/>
          <p:cNvSpPr/>
          <p:nvPr/>
        </p:nvSpPr>
        <p:spPr>
          <a:xfrm flipH="false" flipV="false" rot="0">
            <a:off x="11370292" y="2602321"/>
            <a:ext cx="6831019" cy="5157308"/>
          </a:xfrm>
          <a:custGeom>
            <a:avLst/>
            <a:gdLst/>
            <a:ahLst/>
            <a:cxnLst/>
            <a:rect r="r" b="b" t="t" l="l"/>
            <a:pathLst>
              <a:path h="5157308" w="6831019">
                <a:moveTo>
                  <a:pt x="0" y="0"/>
                </a:moveTo>
                <a:lnTo>
                  <a:pt x="6831018" y="0"/>
                </a:lnTo>
                <a:lnTo>
                  <a:pt x="6831018" y="5157308"/>
                </a:lnTo>
                <a:lnTo>
                  <a:pt x="0" y="5157308"/>
                </a:lnTo>
                <a:lnTo>
                  <a:pt x="0" y="0"/>
                </a:lnTo>
                <a:close/>
              </a:path>
            </a:pathLst>
          </a:custGeom>
          <a:blipFill>
            <a:blip r:embed="rId4"/>
            <a:stretch>
              <a:fillRect l="-596" t="0" r="-596"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9479079">
            <a:off x="-999954" y="8270643"/>
            <a:ext cx="5469801" cy="3003418"/>
          </a:xfrm>
          <a:custGeom>
            <a:avLst/>
            <a:gdLst/>
            <a:ahLst/>
            <a:cxnLst/>
            <a:rect r="r" b="b" t="t" l="l"/>
            <a:pathLst>
              <a:path h="3003418" w="5469801">
                <a:moveTo>
                  <a:pt x="0" y="0"/>
                </a:moveTo>
                <a:lnTo>
                  <a:pt x="5469801" y="0"/>
                </a:lnTo>
                <a:lnTo>
                  <a:pt x="5469801" y="3003418"/>
                </a:lnTo>
                <a:lnTo>
                  <a:pt x="0" y="3003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8456" y="541871"/>
            <a:ext cx="1977259" cy="1757963"/>
          </a:xfrm>
          <a:custGeom>
            <a:avLst/>
            <a:gdLst/>
            <a:ahLst/>
            <a:cxnLst/>
            <a:rect r="r" b="b" t="t" l="l"/>
            <a:pathLst>
              <a:path h="1757963" w="1977259">
                <a:moveTo>
                  <a:pt x="0" y="0"/>
                </a:moveTo>
                <a:lnTo>
                  <a:pt x="1977259" y="0"/>
                </a:lnTo>
                <a:lnTo>
                  <a:pt x="1977259" y="1757963"/>
                </a:lnTo>
                <a:lnTo>
                  <a:pt x="0" y="17579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1028700"/>
            <a:ext cx="5396070" cy="8229600"/>
            <a:chOff x="0" y="0"/>
            <a:chExt cx="3862070" cy="5890081"/>
          </a:xfrm>
        </p:grpSpPr>
        <p:sp>
          <p:nvSpPr>
            <p:cNvPr name="Freeform 5" id="5"/>
            <p:cNvSpPr/>
            <p:nvPr/>
          </p:nvSpPr>
          <p:spPr>
            <a:xfrm flipH="false" flipV="false" rot="0">
              <a:off x="-50165" y="-508"/>
              <a:ext cx="3926459" cy="5893510"/>
            </a:xfrm>
            <a:custGeom>
              <a:avLst/>
              <a:gdLst/>
              <a:ahLst/>
              <a:cxnLst/>
              <a:rect r="r" b="b" t="t" l="l"/>
              <a:pathLst>
                <a:path h="5893510" w="3926459">
                  <a:moveTo>
                    <a:pt x="3908044" y="4687010"/>
                  </a:moveTo>
                  <a:cubicBezTo>
                    <a:pt x="3894328" y="4992318"/>
                    <a:pt x="3854450" y="5330011"/>
                    <a:pt x="3644392" y="5569279"/>
                  </a:cubicBezTo>
                  <a:cubicBezTo>
                    <a:pt x="3561715" y="5663513"/>
                    <a:pt x="3454400" y="5732220"/>
                    <a:pt x="3336163" y="5772606"/>
                  </a:cubicBezTo>
                  <a:cubicBezTo>
                    <a:pt x="3225038" y="5810579"/>
                    <a:pt x="3109087" y="5818580"/>
                    <a:pt x="2992755" y="5825946"/>
                  </a:cubicBezTo>
                  <a:cubicBezTo>
                    <a:pt x="2738374" y="5842075"/>
                    <a:pt x="2483739" y="5857061"/>
                    <a:pt x="2229104" y="5868999"/>
                  </a:cubicBezTo>
                  <a:cubicBezTo>
                    <a:pt x="1980565" y="5882842"/>
                    <a:pt x="1980565" y="5893510"/>
                    <a:pt x="1980565" y="5889573"/>
                  </a:cubicBezTo>
                  <a:cubicBezTo>
                    <a:pt x="1980565" y="5886017"/>
                    <a:pt x="1980565" y="5874714"/>
                    <a:pt x="1980565" y="5869253"/>
                  </a:cubicBezTo>
                  <a:cubicBezTo>
                    <a:pt x="1980565" y="5865443"/>
                    <a:pt x="1980565" y="5861506"/>
                    <a:pt x="1903222" y="5863919"/>
                  </a:cubicBezTo>
                  <a:cubicBezTo>
                    <a:pt x="1724279" y="5866205"/>
                    <a:pt x="1545209" y="5870269"/>
                    <a:pt x="1366266" y="5864300"/>
                  </a:cubicBezTo>
                  <a:cubicBezTo>
                    <a:pt x="1203325" y="5858839"/>
                    <a:pt x="1034288" y="5849187"/>
                    <a:pt x="877824" y="5799657"/>
                  </a:cubicBezTo>
                  <a:cubicBezTo>
                    <a:pt x="717296" y="5748857"/>
                    <a:pt x="571881" y="5655385"/>
                    <a:pt x="459994" y="5529401"/>
                  </a:cubicBezTo>
                  <a:cubicBezTo>
                    <a:pt x="340233" y="5394654"/>
                    <a:pt x="253238" y="5225236"/>
                    <a:pt x="219710" y="5047817"/>
                  </a:cubicBezTo>
                  <a:cubicBezTo>
                    <a:pt x="199390" y="4940375"/>
                    <a:pt x="195072" y="4830774"/>
                    <a:pt x="194056" y="4721681"/>
                  </a:cubicBezTo>
                  <a:cubicBezTo>
                    <a:pt x="192913" y="4606492"/>
                    <a:pt x="193040" y="4491176"/>
                    <a:pt x="191897" y="4375987"/>
                  </a:cubicBezTo>
                  <a:cubicBezTo>
                    <a:pt x="187452" y="3900626"/>
                    <a:pt x="175260" y="3459666"/>
                    <a:pt x="155702" y="3019710"/>
                  </a:cubicBezTo>
                  <a:cubicBezTo>
                    <a:pt x="136144" y="2581635"/>
                    <a:pt x="109093" y="2143678"/>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1980565" y="1016"/>
                    <a:pt x="1980565" y="508"/>
                  </a:cubicBezTo>
                  <a:cubicBezTo>
                    <a:pt x="1980565" y="0"/>
                    <a:pt x="1980565" y="8509"/>
                    <a:pt x="2114042" y="20447"/>
                  </a:cubicBezTo>
                  <a:cubicBezTo>
                    <a:pt x="2342515" y="26797"/>
                    <a:pt x="2570861" y="34036"/>
                    <a:pt x="2799334" y="41783"/>
                  </a:cubicBezTo>
                  <a:cubicBezTo>
                    <a:pt x="2905633" y="45339"/>
                    <a:pt x="3012694" y="45339"/>
                    <a:pt x="3118231" y="60325"/>
                  </a:cubicBezTo>
                  <a:cubicBezTo>
                    <a:pt x="3210306" y="73406"/>
                    <a:pt x="3300603" y="97409"/>
                    <a:pt x="3386328" y="133604"/>
                  </a:cubicBezTo>
                  <a:cubicBezTo>
                    <a:pt x="3514217" y="187579"/>
                    <a:pt x="3656584" y="273050"/>
                    <a:pt x="3716401" y="404368"/>
                  </a:cubicBezTo>
                  <a:cubicBezTo>
                    <a:pt x="3765931" y="513207"/>
                    <a:pt x="3784854" y="634619"/>
                    <a:pt x="3799586" y="752348"/>
                  </a:cubicBezTo>
                  <a:cubicBezTo>
                    <a:pt x="3834003" y="1026287"/>
                    <a:pt x="3832733" y="1304036"/>
                    <a:pt x="3831082" y="1579753"/>
                  </a:cubicBezTo>
                  <a:cubicBezTo>
                    <a:pt x="3829050" y="1908302"/>
                    <a:pt x="3830574" y="2220847"/>
                    <a:pt x="3828288" y="2525288"/>
                  </a:cubicBezTo>
                  <a:cubicBezTo>
                    <a:pt x="3825748" y="2849609"/>
                    <a:pt x="3833495" y="3173341"/>
                    <a:pt x="3855339" y="3497074"/>
                  </a:cubicBezTo>
                  <a:cubicBezTo>
                    <a:pt x="3880612" y="3874214"/>
                    <a:pt x="3926459" y="4278451"/>
                    <a:pt x="3908044" y="4687010"/>
                  </a:cubicBezTo>
                  <a:close/>
                </a:path>
              </a:pathLst>
            </a:custGeom>
            <a:solidFill>
              <a:srgbClr val="FFF8ED"/>
            </a:solidFill>
          </p:spPr>
        </p:sp>
      </p:grpSp>
      <p:sp>
        <p:nvSpPr>
          <p:cNvPr name="Freeform 6" id="6"/>
          <p:cNvSpPr/>
          <p:nvPr/>
        </p:nvSpPr>
        <p:spPr>
          <a:xfrm flipH="false" flipV="false" rot="2121845">
            <a:off x="13826256" y="-978546"/>
            <a:ext cx="5813856" cy="3541167"/>
          </a:xfrm>
          <a:custGeom>
            <a:avLst/>
            <a:gdLst/>
            <a:ahLst/>
            <a:cxnLst/>
            <a:rect r="r" b="b" t="t" l="l"/>
            <a:pathLst>
              <a:path h="3541167" w="5813856">
                <a:moveTo>
                  <a:pt x="0" y="0"/>
                </a:moveTo>
                <a:lnTo>
                  <a:pt x="5813855" y="0"/>
                </a:lnTo>
                <a:lnTo>
                  <a:pt x="5813855" y="3541167"/>
                </a:lnTo>
                <a:lnTo>
                  <a:pt x="0" y="35411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612060" y="7876788"/>
            <a:ext cx="1832655" cy="1629396"/>
          </a:xfrm>
          <a:custGeom>
            <a:avLst/>
            <a:gdLst/>
            <a:ahLst/>
            <a:cxnLst/>
            <a:rect r="r" b="b" t="t" l="l"/>
            <a:pathLst>
              <a:path h="1629396" w="1832655">
                <a:moveTo>
                  <a:pt x="0" y="0"/>
                </a:moveTo>
                <a:lnTo>
                  <a:pt x="1832654" y="0"/>
                </a:lnTo>
                <a:lnTo>
                  <a:pt x="1832654" y="1629397"/>
                </a:lnTo>
                <a:lnTo>
                  <a:pt x="0" y="16293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6619619" y="1028700"/>
            <a:ext cx="3554956" cy="3820252"/>
          </a:xfrm>
          <a:custGeom>
            <a:avLst/>
            <a:gdLst/>
            <a:ahLst/>
            <a:cxnLst/>
            <a:rect r="r" b="b" t="t" l="l"/>
            <a:pathLst>
              <a:path h="3820252" w="3554956">
                <a:moveTo>
                  <a:pt x="0" y="0"/>
                </a:moveTo>
                <a:lnTo>
                  <a:pt x="3554956" y="0"/>
                </a:lnTo>
                <a:lnTo>
                  <a:pt x="3554956" y="3820252"/>
                </a:lnTo>
                <a:lnTo>
                  <a:pt x="0" y="3820252"/>
                </a:lnTo>
                <a:lnTo>
                  <a:pt x="0" y="0"/>
                </a:lnTo>
                <a:close/>
              </a:path>
            </a:pathLst>
          </a:custGeom>
          <a:blipFill>
            <a:blip r:embed="rId10"/>
            <a:stretch>
              <a:fillRect l="0" t="0" r="-7942" b="0"/>
            </a:stretch>
          </a:blipFill>
        </p:spPr>
      </p:sp>
      <p:sp>
        <p:nvSpPr>
          <p:cNvPr name="Freeform 9" id="9"/>
          <p:cNvSpPr/>
          <p:nvPr/>
        </p:nvSpPr>
        <p:spPr>
          <a:xfrm flipH="false" flipV="false" rot="0">
            <a:off x="10365075" y="1028700"/>
            <a:ext cx="3554956" cy="3820252"/>
          </a:xfrm>
          <a:custGeom>
            <a:avLst/>
            <a:gdLst/>
            <a:ahLst/>
            <a:cxnLst/>
            <a:rect r="r" b="b" t="t" l="l"/>
            <a:pathLst>
              <a:path h="3820252" w="3554956">
                <a:moveTo>
                  <a:pt x="0" y="0"/>
                </a:moveTo>
                <a:lnTo>
                  <a:pt x="3554957" y="0"/>
                </a:lnTo>
                <a:lnTo>
                  <a:pt x="3554957" y="3820252"/>
                </a:lnTo>
                <a:lnTo>
                  <a:pt x="0" y="3820252"/>
                </a:lnTo>
                <a:lnTo>
                  <a:pt x="0" y="0"/>
                </a:lnTo>
                <a:close/>
              </a:path>
            </a:pathLst>
          </a:custGeom>
          <a:blipFill>
            <a:blip r:embed="rId11"/>
            <a:stretch>
              <a:fillRect l="0" t="0" r="0" b="0"/>
            </a:stretch>
          </a:blipFill>
        </p:spPr>
      </p:sp>
      <p:sp>
        <p:nvSpPr>
          <p:cNvPr name="Freeform 10" id="10"/>
          <p:cNvSpPr/>
          <p:nvPr/>
        </p:nvSpPr>
        <p:spPr>
          <a:xfrm flipH="false" flipV="false" rot="0">
            <a:off x="14110532" y="1028700"/>
            <a:ext cx="3554956" cy="3820252"/>
          </a:xfrm>
          <a:custGeom>
            <a:avLst/>
            <a:gdLst/>
            <a:ahLst/>
            <a:cxnLst/>
            <a:rect r="r" b="b" t="t" l="l"/>
            <a:pathLst>
              <a:path h="3820252" w="3554956">
                <a:moveTo>
                  <a:pt x="0" y="0"/>
                </a:moveTo>
                <a:lnTo>
                  <a:pt x="3554956" y="0"/>
                </a:lnTo>
                <a:lnTo>
                  <a:pt x="3554956" y="3820252"/>
                </a:lnTo>
                <a:lnTo>
                  <a:pt x="0" y="3820252"/>
                </a:lnTo>
                <a:lnTo>
                  <a:pt x="0" y="0"/>
                </a:lnTo>
                <a:close/>
              </a:path>
            </a:pathLst>
          </a:custGeom>
          <a:blipFill>
            <a:blip r:embed="rId12"/>
            <a:stretch>
              <a:fillRect l="-8219" t="0" r="-22130" b="0"/>
            </a:stretch>
          </a:blipFill>
        </p:spPr>
      </p:sp>
      <p:sp>
        <p:nvSpPr>
          <p:cNvPr name="Freeform 11" id="11"/>
          <p:cNvSpPr/>
          <p:nvPr/>
        </p:nvSpPr>
        <p:spPr>
          <a:xfrm flipH="false" flipV="false" rot="0">
            <a:off x="6619619" y="5143500"/>
            <a:ext cx="3554956" cy="3820252"/>
          </a:xfrm>
          <a:custGeom>
            <a:avLst/>
            <a:gdLst/>
            <a:ahLst/>
            <a:cxnLst/>
            <a:rect r="r" b="b" t="t" l="l"/>
            <a:pathLst>
              <a:path h="3820252" w="3554956">
                <a:moveTo>
                  <a:pt x="0" y="0"/>
                </a:moveTo>
                <a:lnTo>
                  <a:pt x="3554956" y="0"/>
                </a:lnTo>
                <a:lnTo>
                  <a:pt x="3554956" y="3820252"/>
                </a:lnTo>
                <a:lnTo>
                  <a:pt x="0" y="3820252"/>
                </a:lnTo>
                <a:lnTo>
                  <a:pt x="0" y="0"/>
                </a:lnTo>
                <a:close/>
              </a:path>
            </a:pathLst>
          </a:custGeom>
          <a:blipFill>
            <a:blip r:embed="rId13"/>
            <a:stretch>
              <a:fillRect l="-422" t="0" r="-422" b="-23679"/>
            </a:stretch>
          </a:blipFill>
        </p:spPr>
      </p:sp>
      <p:sp>
        <p:nvSpPr>
          <p:cNvPr name="Freeform 12" id="12"/>
          <p:cNvSpPr/>
          <p:nvPr/>
        </p:nvSpPr>
        <p:spPr>
          <a:xfrm flipH="false" flipV="false" rot="0">
            <a:off x="10365075" y="5143500"/>
            <a:ext cx="3554956" cy="3820252"/>
          </a:xfrm>
          <a:custGeom>
            <a:avLst/>
            <a:gdLst/>
            <a:ahLst/>
            <a:cxnLst/>
            <a:rect r="r" b="b" t="t" l="l"/>
            <a:pathLst>
              <a:path h="3820252" w="3554956">
                <a:moveTo>
                  <a:pt x="0" y="0"/>
                </a:moveTo>
                <a:lnTo>
                  <a:pt x="3554957" y="0"/>
                </a:lnTo>
                <a:lnTo>
                  <a:pt x="3554957" y="3820252"/>
                </a:lnTo>
                <a:lnTo>
                  <a:pt x="0" y="3820252"/>
                </a:lnTo>
                <a:lnTo>
                  <a:pt x="0" y="0"/>
                </a:lnTo>
                <a:close/>
              </a:path>
            </a:pathLst>
          </a:custGeom>
          <a:blipFill>
            <a:blip r:embed="rId14"/>
            <a:stretch>
              <a:fillRect l="0" t="0" r="0" b="-40461"/>
            </a:stretch>
          </a:blipFill>
        </p:spPr>
      </p:sp>
      <p:sp>
        <p:nvSpPr>
          <p:cNvPr name="Freeform 13" id="13"/>
          <p:cNvSpPr/>
          <p:nvPr/>
        </p:nvSpPr>
        <p:spPr>
          <a:xfrm flipH="false" flipV="false" rot="0">
            <a:off x="14110532" y="5143500"/>
            <a:ext cx="3554956" cy="3820252"/>
          </a:xfrm>
          <a:custGeom>
            <a:avLst/>
            <a:gdLst/>
            <a:ahLst/>
            <a:cxnLst/>
            <a:rect r="r" b="b" t="t" l="l"/>
            <a:pathLst>
              <a:path h="3820252" w="3554956">
                <a:moveTo>
                  <a:pt x="0" y="0"/>
                </a:moveTo>
                <a:lnTo>
                  <a:pt x="3554956" y="0"/>
                </a:lnTo>
                <a:lnTo>
                  <a:pt x="3554956" y="3820252"/>
                </a:lnTo>
                <a:lnTo>
                  <a:pt x="0" y="3820252"/>
                </a:lnTo>
                <a:lnTo>
                  <a:pt x="0" y="0"/>
                </a:lnTo>
                <a:close/>
              </a:path>
            </a:pathLst>
          </a:custGeom>
          <a:blipFill>
            <a:blip r:embed="rId15"/>
            <a:stretch>
              <a:fillRect l="0" t="-1272" r="0" b="-38660"/>
            </a:stretch>
          </a:blipFill>
        </p:spPr>
      </p:sp>
      <p:sp>
        <p:nvSpPr>
          <p:cNvPr name="TextBox 14" id="14"/>
          <p:cNvSpPr txBox="true"/>
          <p:nvPr/>
        </p:nvSpPr>
        <p:spPr>
          <a:xfrm rot="0">
            <a:off x="1291028" y="3344656"/>
            <a:ext cx="5032762" cy="4178935"/>
          </a:xfrm>
          <a:prstGeom prst="rect">
            <a:avLst/>
          </a:prstGeom>
        </p:spPr>
        <p:txBody>
          <a:bodyPr anchor="t" rtlCol="false" tIns="0" lIns="0" bIns="0" rIns="0">
            <a:spAutoFit/>
          </a:bodyPr>
          <a:lstStyle/>
          <a:p>
            <a:pPr algn="ctr">
              <a:lnSpc>
                <a:spcPts val="4159"/>
              </a:lnSpc>
            </a:pPr>
            <a:r>
              <a:rPr lang="en-US" sz="3199">
                <a:solidFill>
                  <a:srgbClr val="3F322B"/>
                </a:solidFill>
                <a:latin typeface="TT Rounds Neue"/>
                <a:ea typeface="TT Rounds Neue"/>
                <a:cs typeface="TT Rounds Neue"/>
                <a:sym typeface="TT Rounds Neue"/>
              </a:rPr>
              <a:t>Historical figures like </a:t>
            </a:r>
            <a:r>
              <a:rPr lang="en-US" sz="3199" b="true">
                <a:solidFill>
                  <a:srgbClr val="3F322B"/>
                </a:solidFill>
                <a:latin typeface="TT Rounds Neue Bold"/>
                <a:ea typeface="TT Rounds Neue Bold"/>
                <a:cs typeface="TT Rounds Neue Bold"/>
                <a:sym typeface="TT Rounds Neue Bold"/>
              </a:rPr>
              <a:t>Al Capone</a:t>
            </a:r>
            <a:r>
              <a:rPr lang="en-US" sz="3199">
                <a:solidFill>
                  <a:srgbClr val="3F322B"/>
                </a:solidFill>
                <a:latin typeface="TT Rounds Neue"/>
                <a:ea typeface="TT Rounds Neue"/>
                <a:cs typeface="TT Rounds Neue"/>
                <a:sym typeface="TT Rounds Neue"/>
              </a:rPr>
              <a:t>, </a:t>
            </a:r>
            <a:r>
              <a:rPr lang="en-US" sz="3199" b="true">
                <a:solidFill>
                  <a:srgbClr val="3F322B"/>
                </a:solidFill>
                <a:latin typeface="TT Rounds Neue Bold"/>
                <a:ea typeface="TT Rounds Neue Bold"/>
                <a:cs typeface="TT Rounds Neue Bold"/>
                <a:sym typeface="TT Rounds Neue Bold"/>
              </a:rPr>
              <a:t>Francisco Goya, Henry VIII, Adolf</a:t>
            </a:r>
            <a:r>
              <a:rPr lang="en-US" sz="3199" b="true">
                <a:solidFill>
                  <a:srgbClr val="3F322B"/>
                </a:solidFill>
                <a:latin typeface="TT Rounds Neue Bold"/>
                <a:ea typeface="TT Rounds Neue Bold"/>
                <a:cs typeface="TT Rounds Neue Bold"/>
                <a:sym typeface="TT Rounds Neue Bold"/>
              </a:rPr>
              <a:t> Hitler, Scott Joplin, Friedrich Nietzsche,</a:t>
            </a:r>
            <a:r>
              <a:rPr lang="en-US" sz="3199">
                <a:solidFill>
                  <a:srgbClr val="3F322B"/>
                </a:solidFill>
                <a:latin typeface="TT Rounds Neue"/>
                <a:ea typeface="TT Rounds Neue"/>
                <a:cs typeface="TT Rounds Neue"/>
                <a:sym typeface="TT Rounds Neue"/>
              </a:rPr>
              <a:t> and </a:t>
            </a:r>
            <a:r>
              <a:rPr lang="en-US" sz="3199" b="true">
                <a:solidFill>
                  <a:srgbClr val="3F322B"/>
                </a:solidFill>
                <a:latin typeface="TT Rounds Neue Bold"/>
                <a:ea typeface="TT Rounds Neue Bold"/>
                <a:cs typeface="TT Rounds Neue Bold"/>
                <a:sym typeface="TT Rounds Neue Bold"/>
              </a:rPr>
              <a:t>Oscar Wilde </a:t>
            </a:r>
            <a:r>
              <a:rPr lang="en-US" sz="3199">
                <a:solidFill>
                  <a:srgbClr val="3F322B"/>
                </a:solidFill>
                <a:latin typeface="TT Rounds Neue"/>
                <a:ea typeface="TT Rounds Neue"/>
                <a:cs typeface="TT Rounds Neue"/>
                <a:sym typeface="TT Rounds Neue"/>
              </a:rPr>
              <a:t>are believed to have suffered from syphilis.</a:t>
            </a:r>
          </a:p>
          <a:p>
            <a:pPr algn="ctr">
              <a:lnSpc>
                <a:spcPts val="4159"/>
              </a:lnSpc>
            </a:pPr>
          </a:p>
        </p:txBody>
      </p:sp>
      <p:sp>
        <p:nvSpPr>
          <p:cNvPr name="TextBox 15" id="15"/>
          <p:cNvSpPr txBox="true"/>
          <p:nvPr/>
        </p:nvSpPr>
        <p:spPr>
          <a:xfrm rot="0">
            <a:off x="948026" y="2123169"/>
            <a:ext cx="5557418" cy="869960"/>
          </a:xfrm>
          <a:prstGeom prst="rect">
            <a:avLst/>
          </a:prstGeom>
        </p:spPr>
        <p:txBody>
          <a:bodyPr anchor="t" rtlCol="false" tIns="0" lIns="0" bIns="0" rIns="0">
            <a:spAutoFit/>
          </a:bodyPr>
          <a:lstStyle/>
          <a:p>
            <a:pPr algn="ctr">
              <a:lnSpc>
                <a:spcPts val="6500"/>
              </a:lnSpc>
            </a:pPr>
            <a:r>
              <a:rPr lang="en-US" b="true" sz="6500" spc="-65">
                <a:solidFill>
                  <a:srgbClr val="303F80"/>
                </a:solidFill>
                <a:latin typeface="TT Rounds Condensed Bold"/>
                <a:ea typeface="TT Rounds Condensed Bold"/>
                <a:cs typeface="TT Rounds Condensed Bold"/>
                <a:sym typeface="TT Rounds Condensed Bold"/>
              </a:rPr>
              <a:t>Famous Cases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1614755">
            <a:off x="-1909941" y="7737561"/>
            <a:ext cx="6688877" cy="3672801"/>
          </a:xfrm>
          <a:custGeom>
            <a:avLst/>
            <a:gdLst/>
            <a:ahLst/>
            <a:cxnLst/>
            <a:rect r="r" b="b" t="t" l="l"/>
            <a:pathLst>
              <a:path h="3672801" w="6688877">
                <a:moveTo>
                  <a:pt x="0" y="3672801"/>
                </a:moveTo>
                <a:lnTo>
                  <a:pt x="6688877" y="3672801"/>
                </a:lnTo>
                <a:lnTo>
                  <a:pt x="6688877" y="0"/>
                </a:lnTo>
                <a:lnTo>
                  <a:pt x="0" y="0"/>
                </a:lnTo>
                <a:lnTo>
                  <a:pt x="0" y="3672801"/>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857181"/>
            <a:ext cx="5552437" cy="8229600"/>
            <a:chOff x="0" y="0"/>
            <a:chExt cx="9438486" cy="13989346"/>
          </a:xfrm>
        </p:grpSpPr>
        <p:sp>
          <p:nvSpPr>
            <p:cNvPr name="Freeform 5" id="5"/>
            <p:cNvSpPr/>
            <p:nvPr/>
          </p:nvSpPr>
          <p:spPr>
            <a:xfrm flipH="false" flipV="false" rot="0">
              <a:off x="-19558" y="-6477"/>
              <a:ext cx="9477349" cy="14009667"/>
            </a:xfrm>
            <a:custGeom>
              <a:avLst/>
              <a:gdLst/>
              <a:ahLst/>
              <a:cxnLst/>
              <a:rect r="r" b="b" t="t" l="l"/>
              <a:pathLst>
                <a:path h="14009667" w="9477349">
                  <a:moveTo>
                    <a:pt x="9448647" y="10974690"/>
                  </a:moveTo>
                  <a:cubicBezTo>
                    <a:pt x="9434169" y="12801897"/>
                    <a:pt x="9406610" y="12914799"/>
                    <a:pt x="9362413" y="13018686"/>
                  </a:cubicBezTo>
                  <a:cubicBezTo>
                    <a:pt x="9329775" y="13095267"/>
                    <a:pt x="9284689" y="13166641"/>
                    <a:pt x="9239097" y="13236110"/>
                  </a:cubicBezTo>
                  <a:cubicBezTo>
                    <a:pt x="9139783" y="13387620"/>
                    <a:pt x="9031833" y="13548657"/>
                    <a:pt x="8886545" y="13659782"/>
                  </a:cubicBezTo>
                  <a:cubicBezTo>
                    <a:pt x="8703030" y="13799990"/>
                    <a:pt x="8473795" y="13867426"/>
                    <a:pt x="8248370" y="13901463"/>
                  </a:cubicBezTo>
                  <a:cubicBezTo>
                    <a:pt x="7987003" y="13940960"/>
                    <a:pt x="7722336" y="13938039"/>
                    <a:pt x="7458684" y="13944008"/>
                  </a:cubicBezTo>
                  <a:cubicBezTo>
                    <a:pt x="7188174" y="13950231"/>
                    <a:pt x="6918045" y="13966106"/>
                    <a:pt x="6647915" y="13980711"/>
                  </a:cubicBezTo>
                  <a:cubicBezTo>
                    <a:pt x="2582291" y="14009667"/>
                    <a:pt x="1825117" y="14000268"/>
                    <a:pt x="1292479" y="13930038"/>
                  </a:cubicBezTo>
                  <a:cubicBezTo>
                    <a:pt x="841502" y="13870601"/>
                    <a:pt x="587502" y="13760239"/>
                    <a:pt x="286639" y="13398416"/>
                  </a:cubicBezTo>
                  <a:cubicBezTo>
                    <a:pt x="151130" y="13235474"/>
                    <a:pt x="54610" y="13039006"/>
                    <a:pt x="28702" y="12827423"/>
                  </a:cubicBezTo>
                  <a:cubicBezTo>
                    <a:pt x="0" y="6628159"/>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4808839" y="7620"/>
                  </a:cubicBezTo>
                  <a:cubicBezTo>
                    <a:pt x="6780250" y="0"/>
                    <a:pt x="7105751" y="39624"/>
                    <a:pt x="7381595" y="32004"/>
                  </a:cubicBezTo>
                  <a:cubicBezTo>
                    <a:pt x="7645247" y="24765"/>
                    <a:pt x="7990052" y="42672"/>
                    <a:pt x="8252688" y="72771"/>
                  </a:cubicBezTo>
                  <a:cubicBezTo>
                    <a:pt x="8687789" y="122428"/>
                    <a:pt x="8934805" y="161163"/>
                    <a:pt x="9185884" y="540258"/>
                  </a:cubicBezTo>
                  <a:cubicBezTo>
                    <a:pt x="9249891" y="638302"/>
                    <a:pt x="9307169" y="740664"/>
                    <a:pt x="9352889" y="848614"/>
                  </a:cubicBezTo>
                  <a:cubicBezTo>
                    <a:pt x="9439122" y="1052957"/>
                    <a:pt x="9477349" y="1273937"/>
                    <a:pt x="9448647" y="10974690"/>
                  </a:cubicBezTo>
                  <a:close/>
                </a:path>
              </a:pathLst>
            </a:custGeom>
            <a:solidFill>
              <a:srgbClr val="DCE6BF"/>
            </a:solidFill>
          </p:spPr>
        </p:sp>
      </p:grpSp>
      <p:sp>
        <p:nvSpPr>
          <p:cNvPr name="TextBox 6" id="6"/>
          <p:cNvSpPr txBox="true"/>
          <p:nvPr/>
        </p:nvSpPr>
        <p:spPr>
          <a:xfrm rot="0">
            <a:off x="1220989" y="1133475"/>
            <a:ext cx="3250029" cy="775614"/>
          </a:xfrm>
          <a:prstGeom prst="rect">
            <a:avLst/>
          </a:prstGeom>
        </p:spPr>
        <p:txBody>
          <a:bodyPr anchor="t" rtlCol="false" tIns="0" lIns="0" bIns="0" rIns="0">
            <a:spAutoFit/>
          </a:bodyPr>
          <a:lstStyle/>
          <a:p>
            <a:pPr algn="l">
              <a:lnSpc>
                <a:spcPts val="5785"/>
              </a:lnSpc>
            </a:pPr>
            <a:r>
              <a:rPr lang="en-US" sz="5785" spc="-57" b="true">
                <a:solidFill>
                  <a:srgbClr val="303F80"/>
                </a:solidFill>
                <a:latin typeface="TT Rounds Condensed Bold"/>
                <a:ea typeface="TT Rounds Condensed Bold"/>
                <a:cs typeface="TT Rounds Condensed Bold"/>
                <a:sym typeface="TT Rounds Condensed Bold"/>
              </a:rPr>
              <a:t>Treatment</a:t>
            </a:r>
          </a:p>
        </p:txBody>
      </p:sp>
      <p:sp>
        <p:nvSpPr>
          <p:cNvPr name="Freeform 7" id="7"/>
          <p:cNvSpPr/>
          <p:nvPr/>
        </p:nvSpPr>
        <p:spPr>
          <a:xfrm flipH="true" flipV="false" rot="0">
            <a:off x="-791399" y="6238840"/>
            <a:ext cx="4024776" cy="4048160"/>
          </a:xfrm>
          <a:custGeom>
            <a:avLst/>
            <a:gdLst/>
            <a:ahLst/>
            <a:cxnLst/>
            <a:rect r="r" b="b" t="t" l="l"/>
            <a:pathLst>
              <a:path h="4048160" w="4024776">
                <a:moveTo>
                  <a:pt x="4024776" y="0"/>
                </a:moveTo>
                <a:lnTo>
                  <a:pt x="0" y="0"/>
                </a:lnTo>
                <a:lnTo>
                  <a:pt x="0" y="4048160"/>
                </a:lnTo>
                <a:lnTo>
                  <a:pt x="4024776" y="4048160"/>
                </a:lnTo>
                <a:lnTo>
                  <a:pt x="4024776" y="0"/>
                </a:lnTo>
                <a:close/>
              </a:path>
            </a:pathLst>
          </a:custGeom>
          <a:blipFill>
            <a:blip r:embed="rId4">
              <a:extLst>
                <a:ext uri="{96DAC541-7B7A-43D3-8B79-37D633B846F1}">
                  <asvg:svgBlip xmlns:asvg="http://schemas.microsoft.com/office/drawing/2016/SVG/main" r:embed="rId5"/>
                </a:ext>
              </a:extLst>
            </a:blip>
            <a:stretch>
              <a:fillRect l="0" t="0" r="0" b="-85363"/>
            </a:stretch>
          </a:blipFill>
        </p:spPr>
      </p:sp>
      <p:sp>
        <p:nvSpPr>
          <p:cNvPr name="TextBox 8" id="8"/>
          <p:cNvSpPr txBox="true"/>
          <p:nvPr/>
        </p:nvSpPr>
        <p:spPr>
          <a:xfrm rot="0">
            <a:off x="1220989" y="2569745"/>
            <a:ext cx="5167859" cy="6313170"/>
          </a:xfrm>
          <a:prstGeom prst="rect">
            <a:avLst/>
          </a:prstGeom>
        </p:spPr>
        <p:txBody>
          <a:bodyPr anchor="t" rtlCol="false" tIns="0" lIns="0" bIns="0" rIns="0">
            <a:spAutoFit/>
          </a:bodyPr>
          <a:lstStyle/>
          <a:p>
            <a:pPr algn="l" marL="712472" indent="-356236" lvl="1">
              <a:lnSpc>
                <a:spcPts val="3300"/>
              </a:lnSpc>
              <a:spcBef>
                <a:spcPct val="0"/>
              </a:spcBef>
              <a:buFont typeface="Arial"/>
              <a:buChar char="•"/>
            </a:pPr>
            <a:r>
              <a:rPr lang="en-US" sz="3300" spc="-33">
                <a:solidFill>
                  <a:srgbClr val="000000"/>
                </a:solidFill>
                <a:latin typeface="TT Rounds Neue"/>
                <a:ea typeface="TT Rounds Neue"/>
                <a:cs typeface="TT Rounds Neue"/>
                <a:sym typeface="TT Rounds Neue"/>
              </a:rPr>
              <a:t>E</a:t>
            </a:r>
            <a:r>
              <a:rPr lang="en-US" sz="3300" spc="-33">
                <a:solidFill>
                  <a:srgbClr val="000000"/>
                </a:solidFill>
                <a:latin typeface="TT Rounds Neue"/>
                <a:ea typeface="TT Rounds Neue"/>
                <a:cs typeface="TT Rounds Neue"/>
                <a:sym typeface="TT Rounds Neue"/>
              </a:rPr>
              <a:t>arly stages of syphilis can be treated effectively with penicillin.</a:t>
            </a:r>
          </a:p>
          <a:p>
            <a:pPr algn="l">
              <a:lnSpc>
                <a:spcPts val="3300"/>
              </a:lnSpc>
              <a:spcBef>
                <a:spcPct val="0"/>
              </a:spcBef>
            </a:pPr>
          </a:p>
          <a:p>
            <a:pPr algn="l" marL="712472" indent="-356236" lvl="1">
              <a:lnSpc>
                <a:spcPts val="3300"/>
              </a:lnSpc>
              <a:spcBef>
                <a:spcPct val="0"/>
              </a:spcBef>
              <a:buFont typeface="Arial"/>
              <a:buChar char="•"/>
            </a:pPr>
            <a:r>
              <a:rPr lang="en-US" sz="3300" spc="-33">
                <a:solidFill>
                  <a:srgbClr val="000000"/>
                </a:solidFill>
                <a:latin typeface="TT Rounds Neue"/>
                <a:ea typeface="TT Rounds Neue"/>
                <a:cs typeface="TT Rounds Neue"/>
                <a:sym typeface="TT Rounds Neue"/>
              </a:rPr>
              <a:t>Later stages, especially neurosyphilis, are harder to treat and may require larger doses of antibiotics.</a:t>
            </a:r>
          </a:p>
          <a:p>
            <a:pPr algn="l">
              <a:lnSpc>
                <a:spcPts val="3300"/>
              </a:lnSpc>
              <a:spcBef>
                <a:spcPct val="0"/>
              </a:spcBef>
            </a:pPr>
          </a:p>
          <a:p>
            <a:pPr algn="l" marL="712472" indent="-356236" lvl="1">
              <a:lnSpc>
                <a:spcPts val="3300"/>
              </a:lnSpc>
              <a:spcBef>
                <a:spcPct val="0"/>
              </a:spcBef>
              <a:buFont typeface="Arial"/>
              <a:buChar char="•"/>
            </a:pPr>
            <a:r>
              <a:rPr lang="en-US" sz="3300" spc="-33">
                <a:solidFill>
                  <a:srgbClr val="000000"/>
                </a:solidFill>
                <a:latin typeface="TT Rounds Neue"/>
                <a:ea typeface="TT Rounds Neue"/>
                <a:cs typeface="TT Rounds Neue"/>
                <a:sym typeface="TT Rounds Neue"/>
              </a:rPr>
              <a:t>Immunity to syphilis is not complete, and reinfection is possible.</a:t>
            </a:r>
          </a:p>
          <a:p>
            <a:pPr algn="l">
              <a:lnSpc>
                <a:spcPts val="3300"/>
              </a:lnSpc>
              <a:spcBef>
                <a:spcPct val="0"/>
              </a:spcBef>
            </a:pPr>
          </a:p>
        </p:txBody>
      </p:sp>
      <p:grpSp>
        <p:nvGrpSpPr>
          <p:cNvPr name="Group 9" id="9"/>
          <p:cNvGrpSpPr/>
          <p:nvPr/>
        </p:nvGrpSpPr>
        <p:grpSpPr>
          <a:xfrm rot="0">
            <a:off x="6979910" y="857181"/>
            <a:ext cx="9604832" cy="8229600"/>
            <a:chOff x="0" y="0"/>
            <a:chExt cx="23077215" cy="19772990"/>
          </a:xfrm>
        </p:grpSpPr>
        <p:sp>
          <p:nvSpPr>
            <p:cNvPr name="Freeform 10" id="10"/>
            <p:cNvSpPr/>
            <p:nvPr/>
          </p:nvSpPr>
          <p:spPr>
            <a:xfrm flipH="false" flipV="false" rot="0">
              <a:off x="-19304" y="-3175"/>
              <a:ext cx="23103504" cy="19780737"/>
            </a:xfrm>
            <a:custGeom>
              <a:avLst/>
              <a:gdLst/>
              <a:ahLst/>
              <a:cxnLst/>
              <a:rect r="r" b="b" t="t" l="l"/>
              <a:pathLst>
                <a:path h="19780737" w="23103504">
                  <a:moveTo>
                    <a:pt x="23078738" y="19197045"/>
                  </a:moveTo>
                  <a:cubicBezTo>
                    <a:pt x="23057022" y="19314393"/>
                    <a:pt x="23008254" y="19465649"/>
                    <a:pt x="22922911" y="19549343"/>
                  </a:cubicBezTo>
                  <a:cubicBezTo>
                    <a:pt x="22737617" y="19730952"/>
                    <a:pt x="22371476" y="19750892"/>
                    <a:pt x="21964440" y="19727525"/>
                  </a:cubicBezTo>
                  <a:cubicBezTo>
                    <a:pt x="21672086" y="19710760"/>
                    <a:pt x="21468886" y="19753686"/>
                    <a:pt x="21176025" y="19756479"/>
                  </a:cubicBezTo>
                  <a:cubicBezTo>
                    <a:pt x="20877829" y="19759275"/>
                    <a:pt x="20742193" y="19760544"/>
                    <a:pt x="20443870" y="19763338"/>
                  </a:cubicBezTo>
                  <a:cubicBezTo>
                    <a:pt x="13790916" y="19766131"/>
                    <a:pt x="2587498" y="19768925"/>
                    <a:pt x="2289302" y="19771720"/>
                  </a:cubicBezTo>
                  <a:cubicBezTo>
                    <a:pt x="1995678" y="19774514"/>
                    <a:pt x="1701800" y="19780737"/>
                    <a:pt x="1408303" y="19770069"/>
                  </a:cubicBezTo>
                  <a:cubicBezTo>
                    <a:pt x="1260348" y="19764735"/>
                    <a:pt x="1112393" y="19754701"/>
                    <a:pt x="965454" y="19736922"/>
                  </a:cubicBezTo>
                  <a:cubicBezTo>
                    <a:pt x="844931" y="19722317"/>
                    <a:pt x="723900" y="19704283"/>
                    <a:pt x="607949" y="19667579"/>
                  </a:cubicBezTo>
                  <a:cubicBezTo>
                    <a:pt x="501777" y="19634051"/>
                    <a:pt x="399542" y="19584775"/>
                    <a:pt x="315849" y="19510353"/>
                  </a:cubicBezTo>
                  <a:cubicBezTo>
                    <a:pt x="227203" y="19431487"/>
                    <a:pt x="170053" y="19326330"/>
                    <a:pt x="135636" y="19213809"/>
                  </a:cubicBezTo>
                  <a:cubicBezTo>
                    <a:pt x="98425" y="19092143"/>
                    <a:pt x="85852" y="18964253"/>
                    <a:pt x="71882" y="18838270"/>
                  </a:cubicBezTo>
                  <a:cubicBezTo>
                    <a:pt x="55626" y="18691585"/>
                    <a:pt x="40894" y="18544772"/>
                    <a:pt x="27813" y="18397834"/>
                  </a:cubicBezTo>
                  <a:cubicBezTo>
                    <a:pt x="14732" y="12982302"/>
                    <a:pt x="32004" y="10981817"/>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9068171" y="18796"/>
                  </a:cubicBezTo>
                  <a:cubicBezTo>
                    <a:pt x="20343667" y="17526"/>
                    <a:pt x="20609224" y="10541"/>
                    <a:pt x="20874909" y="5334"/>
                  </a:cubicBezTo>
                  <a:cubicBezTo>
                    <a:pt x="21148593" y="0"/>
                    <a:pt x="21422278" y="5334"/>
                    <a:pt x="21695837" y="10160"/>
                  </a:cubicBezTo>
                  <a:cubicBezTo>
                    <a:pt x="21972950" y="14986"/>
                    <a:pt x="22249556" y="13208"/>
                    <a:pt x="22526670" y="9144"/>
                  </a:cubicBezTo>
                  <a:cubicBezTo>
                    <a:pt x="22715519" y="6350"/>
                    <a:pt x="22961011" y="30734"/>
                    <a:pt x="23045085" y="230505"/>
                  </a:cubicBezTo>
                  <a:cubicBezTo>
                    <a:pt x="23069722" y="289052"/>
                    <a:pt x="23075818" y="353060"/>
                    <a:pt x="23077596" y="415925"/>
                  </a:cubicBezTo>
                  <a:cubicBezTo>
                    <a:pt x="23079755" y="488442"/>
                    <a:pt x="23079374" y="561086"/>
                    <a:pt x="23080135" y="633603"/>
                  </a:cubicBezTo>
                  <a:cubicBezTo>
                    <a:pt x="23081661" y="781558"/>
                    <a:pt x="23046988" y="1194054"/>
                    <a:pt x="23048639" y="5729253"/>
                  </a:cubicBezTo>
                  <a:cubicBezTo>
                    <a:pt x="23051814" y="18459047"/>
                    <a:pt x="23091186" y="18492575"/>
                    <a:pt x="23094234" y="18790518"/>
                  </a:cubicBezTo>
                  <a:cubicBezTo>
                    <a:pt x="23095630" y="18925646"/>
                    <a:pt x="23103504" y="19063441"/>
                    <a:pt x="23078738" y="19197045"/>
                  </a:cubicBezTo>
                  <a:close/>
                </a:path>
              </a:pathLst>
            </a:custGeom>
            <a:solidFill>
              <a:srgbClr val="FFF8ED"/>
            </a:solidFill>
          </p:spPr>
        </p:sp>
      </p:grpSp>
      <p:sp>
        <p:nvSpPr>
          <p:cNvPr name="TextBox 11" id="11"/>
          <p:cNvSpPr txBox="true"/>
          <p:nvPr/>
        </p:nvSpPr>
        <p:spPr>
          <a:xfrm rot="0">
            <a:off x="7106756" y="1133475"/>
            <a:ext cx="4074488" cy="775614"/>
          </a:xfrm>
          <a:prstGeom prst="rect">
            <a:avLst/>
          </a:prstGeom>
        </p:spPr>
        <p:txBody>
          <a:bodyPr anchor="t" rtlCol="false" tIns="0" lIns="0" bIns="0" rIns="0">
            <a:spAutoFit/>
          </a:bodyPr>
          <a:lstStyle/>
          <a:p>
            <a:pPr algn="l">
              <a:lnSpc>
                <a:spcPts val="5785"/>
              </a:lnSpc>
            </a:pPr>
            <a:r>
              <a:rPr lang="en-US" sz="5785" spc="-57" b="true">
                <a:solidFill>
                  <a:srgbClr val="303F80"/>
                </a:solidFill>
                <a:latin typeface="TT Rounds Condensed Bold"/>
                <a:ea typeface="TT Rounds Condensed Bold"/>
                <a:cs typeface="TT Rounds Condensed Bold"/>
                <a:sym typeface="TT Rounds Condensed Bold"/>
              </a:rPr>
              <a:t>Epidemiology</a:t>
            </a:r>
          </a:p>
        </p:txBody>
      </p:sp>
      <p:sp>
        <p:nvSpPr>
          <p:cNvPr name="TextBox 12" id="12"/>
          <p:cNvSpPr txBox="true"/>
          <p:nvPr/>
        </p:nvSpPr>
        <p:spPr>
          <a:xfrm rot="0">
            <a:off x="7298451" y="2472621"/>
            <a:ext cx="8709285" cy="6313170"/>
          </a:xfrm>
          <a:prstGeom prst="rect">
            <a:avLst/>
          </a:prstGeom>
        </p:spPr>
        <p:txBody>
          <a:bodyPr anchor="t" rtlCol="false" tIns="0" lIns="0" bIns="0" rIns="0">
            <a:spAutoFit/>
          </a:bodyPr>
          <a:lstStyle/>
          <a:p>
            <a:pPr algn="l" marL="712472" indent="-356236" lvl="1">
              <a:lnSpc>
                <a:spcPts val="3300"/>
              </a:lnSpc>
              <a:buFont typeface="Arial"/>
              <a:buChar char="•"/>
            </a:pPr>
            <a:r>
              <a:rPr lang="en-US" sz="3300" spc="-33">
                <a:solidFill>
                  <a:srgbClr val="000000"/>
                </a:solidFill>
                <a:latin typeface="TT Rounds Neue"/>
                <a:ea typeface="TT Rounds Neue"/>
                <a:cs typeface="TT Rounds Neue"/>
                <a:sym typeface="TT Rounds Neue"/>
              </a:rPr>
              <a:t>Approximately 12 million new cases of syphilis occur worldwide each year.</a:t>
            </a:r>
          </a:p>
          <a:p>
            <a:pPr algn="l">
              <a:lnSpc>
                <a:spcPts val="3300"/>
              </a:lnSpc>
            </a:pPr>
          </a:p>
          <a:p>
            <a:pPr algn="l" marL="712472" indent="-356236" lvl="1">
              <a:lnSpc>
                <a:spcPts val="3300"/>
              </a:lnSpc>
              <a:buFont typeface="Arial"/>
              <a:buChar char="•"/>
            </a:pPr>
            <a:r>
              <a:rPr lang="en-US" sz="3300" spc="-33">
                <a:solidFill>
                  <a:srgbClr val="000000"/>
                </a:solidFill>
                <a:latin typeface="TT Rounds Neue"/>
                <a:ea typeface="TT Rounds Neue"/>
                <a:cs typeface="TT Rounds Neue"/>
                <a:sym typeface="TT Rounds Neue"/>
              </a:rPr>
              <a:t>In the U.S., there are fewer than 10,000 cases of primary and secondary syphilis and about 500 cases of congenital syphilis annually.</a:t>
            </a:r>
          </a:p>
          <a:p>
            <a:pPr algn="l">
              <a:lnSpc>
                <a:spcPts val="3300"/>
              </a:lnSpc>
            </a:pPr>
          </a:p>
          <a:p>
            <a:pPr algn="l" marL="712472" indent="-356236" lvl="1">
              <a:lnSpc>
                <a:spcPts val="3300"/>
              </a:lnSpc>
              <a:buFont typeface="Arial"/>
              <a:buChar char="•"/>
            </a:pPr>
            <a:r>
              <a:rPr lang="en-US" sz="3300" spc="-33">
                <a:solidFill>
                  <a:srgbClr val="000000"/>
                </a:solidFill>
                <a:latin typeface="TT Rounds Neue"/>
                <a:ea typeface="TT Rounds Neue"/>
                <a:cs typeface="TT Rounds Neue"/>
                <a:sym typeface="TT Rounds Neue"/>
              </a:rPr>
              <a:t>The highest incidence occurs among people aged 20 to 39 years.</a:t>
            </a:r>
          </a:p>
          <a:p>
            <a:pPr algn="l">
              <a:lnSpc>
                <a:spcPts val="3300"/>
              </a:lnSpc>
            </a:pPr>
          </a:p>
          <a:p>
            <a:pPr algn="l" marL="712472" indent="-356236" lvl="1">
              <a:lnSpc>
                <a:spcPts val="3300"/>
              </a:lnSpc>
              <a:buFont typeface="Arial"/>
              <a:buChar char="•"/>
            </a:pPr>
            <a:r>
              <a:rPr lang="en-US" sz="3300" spc="-33">
                <a:solidFill>
                  <a:srgbClr val="000000"/>
                </a:solidFill>
                <a:latin typeface="TT Rounds Neue"/>
                <a:ea typeface="TT Rounds Neue"/>
                <a:cs typeface="TT Rounds Neue"/>
                <a:sym typeface="TT Rounds Neue"/>
              </a:rPr>
              <a:t>Syphilis incidence has risen in HIV-positive individuals, and co-infection with advanced syphilis increases susceptibility to HIV.</a:t>
            </a:r>
          </a:p>
          <a:p>
            <a:pPr algn="l">
              <a:lnSpc>
                <a:spcPts val="330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6885897" y="1965618"/>
            <a:ext cx="10802014" cy="1529225"/>
            <a:chOff x="0" y="0"/>
            <a:chExt cx="25953643" cy="3674219"/>
          </a:xfrm>
        </p:grpSpPr>
        <p:sp>
          <p:nvSpPr>
            <p:cNvPr name="Freeform 3" id="3"/>
            <p:cNvSpPr/>
            <p:nvPr/>
          </p:nvSpPr>
          <p:spPr>
            <a:xfrm flipH="false" flipV="false" rot="0">
              <a:off x="-19304" y="-3175"/>
              <a:ext cx="25979932" cy="3681966"/>
            </a:xfrm>
            <a:custGeom>
              <a:avLst/>
              <a:gdLst/>
              <a:ahLst/>
              <a:cxnLst/>
              <a:rect r="r" b="b" t="t" l="l"/>
              <a:pathLst>
                <a:path h="3681966" w="25979932">
                  <a:moveTo>
                    <a:pt x="25955167" y="3098274"/>
                  </a:moveTo>
                  <a:cubicBezTo>
                    <a:pt x="25933451" y="3215622"/>
                    <a:pt x="25884682" y="3366879"/>
                    <a:pt x="25799338" y="3450572"/>
                  </a:cubicBezTo>
                  <a:cubicBezTo>
                    <a:pt x="25614046" y="3632182"/>
                    <a:pt x="25247904" y="3652121"/>
                    <a:pt x="24840870" y="3628753"/>
                  </a:cubicBezTo>
                  <a:cubicBezTo>
                    <a:pt x="24548515" y="3611989"/>
                    <a:pt x="24345315" y="3654915"/>
                    <a:pt x="24052453" y="3657709"/>
                  </a:cubicBezTo>
                  <a:cubicBezTo>
                    <a:pt x="23754257" y="3660503"/>
                    <a:pt x="23618622" y="3661773"/>
                    <a:pt x="23320299" y="3664567"/>
                  </a:cubicBezTo>
                  <a:cubicBezTo>
                    <a:pt x="15608297" y="3667361"/>
                    <a:pt x="2587498" y="3670155"/>
                    <a:pt x="2289302" y="3672949"/>
                  </a:cubicBezTo>
                  <a:cubicBezTo>
                    <a:pt x="1995678" y="3675743"/>
                    <a:pt x="1701800" y="3681966"/>
                    <a:pt x="1408303" y="3671298"/>
                  </a:cubicBezTo>
                  <a:cubicBezTo>
                    <a:pt x="1260348" y="3665964"/>
                    <a:pt x="1112393" y="3655931"/>
                    <a:pt x="965454" y="3638151"/>
                  </a:cubicBezTo>
                  <a:cubicBezTo>
                    <a:pt x="844931" y="3623546"/>
                    <a:pt x="723900" y="3605512"/>
                    <a:pt x="607949" y="3568809"/>
                  </a:cubicBezTo>
                  <a:cubicBezTo>
                    <a:pt x="501777" y="3535281"/>
                    <a:pt x="399542" y="3486005"/>
                    <a:pt x="315849" y="3411583"/>
                  </a:cubicBezTo>
                  <a:cubicBezTo>
                    <a:pt x="227203" y="3332716"/>
                    <a:pt x="170053" y="3227560"/>
                    <a:pt x="135636" y="3115038"/>
                  </a:cubicBezTo>
                  <a:cubicBezTo>
                    <a:pt x="98425" y="2993372"/>
                    <a:pt x="85852" y="2865483"/>
                    <a:pt x="71882" y="2739499"/>
                  </a:cubicBezTo>
                  <a:cubicBezTo>
                    <a:pt x="55626" y="2592814"/>
                    <a:pt x="40894" y="2446002"/>
                    <a:pt x="27813" y="2299063"/>
                  </a:cubicBezTo>
                  <a:cubicBezTo>
                    <a:pt x="14732" y="1926519"/>
                    <a:pt x="32004" y="1817153"/>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1529995"/>
                  </a:cubicBezTo>
                  <a:cubicBezTo>
                    <a:pt x="25928243" y="2360277"/>
                    <a:pt x="25967613" y="2393805"/>
                    <a:pt x="25970661" y="2691747"/>
                  </a:cubicBezTo>
                  <a:cubicBezTo>
                    <a:pt x="25972058" y="2826875"/>
                    <a:pt x="25979932" y="2964670"/>
                    <a:pt x="25955167" y="3098274"/>
                  </a:cubicBezTo>
                  <a:close/>
                </a:path>
              </a:pathLst>
            </a:custGeom>
            <a:solidFill>
              <a:srgbClr val="D5DEE1"/>
            </a:solidFill>
          </p:spPr>
        </p:sp>
      </p:grpSp>
      <p:grpSp>
        <p:nvGrpSpPr>
          <p:cNvPr name="Group 4" id="4"/>
          <p:cNvGrpSpPr/>
          <p:nvPr/>
        </p:nvGrpSpPr>
        <p:grpSpPr>
          <a:xfrm rot="0">
            <a:off x="6965561" y="3875843"/>
            <a:ext cx="10802014" cy="1864322"/>
            <a:chOff x="0" y="0"/>
            <a:chExt cx="25953643" cy="4479344"/>
          </a:xfrm>
        </p:grpSpPr>
        <p:sp>
          <p:nvSpPr>
            <p:cNvPr name="Freeform 5" id="5"/>
            <p:cNvSpPr/>
            <p:nvPr/>
          </p:nvSpPr>
          <p:spPr>
            <a:xfrm flipH="false" flipV="false" rot="0">
              <a:off x="-19304" y="-3175"/>
              <a:ext cx="25979932" cy="4487091"/>
            </a:xfrm>
            <a:custGeom>
              <a:avLst/>
              <a:gdLst/>
              <a:ahLst/>
              <a:cxnLst/>
              <a:rect r="r" b="b" t="t" l="l"/>
              <a:pathLst>
                <a:path h="4487091" w="25979932">
                  <a:moveTo>
                    <a:pt x="25955167" y="3903399"/>
                  </a:moveTo>
                  <a:cubicBezTo>
                    <a:pt x="25933451" y="4020747"/>
                    <a:pt x="25884682" y="4172004"/>
                    <a:pt x="25799338" y="4255697"/>
                  </a:cubicBezTo>
                  <a:cubicBezTo>
                    <a:pt x="25614046" y="4437307"/>
                    <a:pt x="25247904" y="4457246"/>
                    <a:pt x="24840870" y="4433879"/>
                  </a:cubicBezTo>
                  <a:cubicBezTo>
                    <a:pt x="24548515" y="4417114"/>
                    <a:pt x="24345315" y="4460040"/>
                    <a:pt x="24052453" y="4462835"/>
                  </a:cubicBezTo>
                  <a:cubicBezTo>
                    <a:pt x="23754257" y="4465629"/>
                    <a:pt x="23618622" y="4466898"/>
                    <a:pt x="23320299" y="4469692"/>
                  </a:cubicBezTo>
                  <a:cubicBezTo>
                    <a:pt x="15608297" y="4472486"/>
                    <a:pt x="2587498" y="4475280"/>
                    <a:pt x="2289302" y="4478074"/>
                  </a:cubicBezTo>
                  <a:cubicBezTo>
                    <a:pt x="1995678" y="4480868"/>
                    <a:pt x="1701800" y="4487091"/>
                    <a:pt x="1408303" y="4476423"/>
                  </a:cubicBezTo>
                  <a:cubicBezTo>
                    <a:pt x="1260348" y="4471089"/>
                    <a:pt x="1112393" y="4461056"/>
                    <a:pt x="965454" y="4443276"/>
                  </a:cubicBezTo>
                  <a:cubicBezTo>
                    <a:pt x="844931" y="4428671"/>
                    <a:pt x="723900" y="4410637"/>
                    <a:pt x="607949" y="4373935"/>
                  </a:cubicBezTo>
                  <a:cubicBezTo>
                    <a:pt x="501777" y="4340406"/>
                    <a:pt x="399542" y="4291130"/>
                    <a:pt x="315849" y="4216709"/>
                  </a:cubicBezTo>
                  <a:cubicBezTo>
                    <a:pt x="227203" y="4137841"/>
                    <a:pt x="170053" y="4032685"/>
                    <a:pt x="135636" y="3920163"/>
                  </a:cubicBezTo>
                  <a:cubicBezTo>
                    <a:pt x="98425" y="3798497"/>
                    <a:pt x="85852" y="3670609"/>
                    <a:pt x="71882" y="3544624"/>
                  </a:cubicBezTo>
                  <a:cubicBezTo>
                    <a:pt x="55626" y="3397939"/>
                    <a:pt x="40894" y="3251127"/>
                    <a:pt x="27813" y="3104188"/>
                  </a:cubicBezTo>
                  <a:cubicBezTo>
                    <a:pt x="14732" y="2479437"/>
                    <a:pt x="32004" y="2275493"/>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1740007"/>
                  </a:cubicBezTo>
                  <a:cubicBezTo>
                    <a:pt x="25928243" y="3165402"/>
                    <a:pt x="25967613" y="3198930"/>
                    <a:pt x="25970661" y="3496872"/>
                  </a:cubicBezTo>
                  <a:cubicBezTo>
                    <a:pt x="25972058" y="3632000"/>
                    <a:pt x="25979932" y="3769795"/>
                    <a:pt x="25955167" y="3903399"/>
                  </a:cubicBezTo>
                  <a:close/>
                </a:path>
              </a:pathLst>
            </a:custGeom>
            <a:solidFill>
              <a:srgbClr val="DCE6BF"/>
            </a:solidFill>
          </p:spPr>
        </p:sp>
      </p:grpSp>
      <p:sp>
        <p:nvSpPr>
          <p:cNvPr name="Freeform 6" id="6"/>
          <p:cNvSpPr/>
          <p:nvPr/>
        </p:nvSpPr>
        <p:spPr>
          <a:xfrm flipH="false" flipV="false" rot="-9387507">
            <a:off x="6922540" y="8677475"/>
            <a:ext cx="5813856" cy="3541167"/>
          </a:xfrm>
          <a:custGeom>
            <a:avLst/>
            <a:gdLst/>
            <a:ahLst/>
            <a:cxnLst/>
            <a:rect r="r" b="b" t="t" l="l"/>
            <a:pathLst>
              <a:path h="3541167" w="5813856">
                <a:moveTo>
                  <a:pt x="0" y="0"/>
                </a:moveTo>
                <a:lnTo>
                  <a:pt x="5813856" y="0"/>
                </a:lnTo>
                <a:lnTo>
                  <a:pt x="5813856" y="3541167"/>
                </a:lnTo>
                <a:lnTo>
                  <a:pt x="0" y="3541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965561" y="6119110"/>
            <a:ext cx="10802014" cy="2895600"/>
            <a:chOff x="0" y="0"/>
            <a:chExt cx="25953643" cy="6957163"/>
          </a:xfrm>
        </p:grpSpPr>
        <p:sp>
          <p:nvSpPr>
            <p:cNvPr name="Freeform 8" id="8"/>
            <p:cNvSpPr/>
            <p:nvPr/>
          </p:nvSpPr>
          <p:spPr>
            <a:xfrm flipH="false" flipV="false" rot="0">
              <a:off x="-19304" y="-3175"/>
              <a:ext cx="25979932" cy="6964910"/>
            </a:xfrm>
            <a:custGeom>
              <a:avLst/>
              <a:gdLst/>
              <a:ahLst/>
              <a:cxnLst/>
              <a:rect r="r" b="b" t="t" l="l"/>
              <a:pathLst>
                <a:path h="6964910" w="25979932">
                  <a:moveTo>
                    <a:pt x="25955167" y="6381218"/>
                  </a:moveTo>
                  <a:cubicBezTo>
                    <a:pt x="25933451" y="6498566"/>
                    <a:pt x="25884682" y="6649823"/>
                    <a:pt x="25799338" y="6733516"/>
                  </a:cubicBezTo>
                  <a:cubicBezTo>
                    <a:pt x="25614046" y="6915126"/>
                    <a:pt x="25247904" y="6935065"/>
                    <a:pt x="24840870" y="6911697"/>
                  </a:cubicBezTo>
                  <a:cubicBezTo>
                    <a:pt x="24548515" y="6894933"/>
                    <a:pt x="24345315" y="6937859"/>
                    <a:pt x="24052453" y="6940653"/>
                  </a:cubicBezTo>
                  <a:cubicBezTo>
                    <a:pt x="23754257" y="6943447"/>
                    <a:pt x="23618622" y="6944717"/>
                    <a:pt x="23320299" y="6947511"/>
                  </a:cubicBezTo>
                  <a:cubicBezTo>
                    <a:pt x="15608297" y="6950305"/>
                    <a:pt x="2587498" y="6953099"/>
                    <a:pt x="2289302" y="6955893"/>
                  </a:cubicBezTo>
                  <a:cubicBezTo>
                    <a:pt x="1995678" y="6958687"/>
                    <a:pt x="1701800" y="6964910"/>
                    <a:pt x="1408303" y="6954242"/>
                  </a:cubicBezTo>
                  <a:cubicBezTo>
                    <a:pt x="1260348" y="6948908"/>
                    <a:pt x="1112393" y="6938875"/>
                    <a:pt x="965454" y="6921095"/>
                  </a:cubicBezTo>
                  <a:cubicBezTo>
                    <a:pt x="844931" y="6906490"/>
                    <a:pt x="723900" y="6888456"/>
                    <a:pt x="607949" y="6851753"/>
                  </a:cubicBezTo>
                  <a:cubicBezTo>
                    <a:pt x="501777" y="6818225"/>
                    <a:pt x="399542" y="6768949"/>
                    <a:pt x="315849" y="6694527"/>
                  </a:cubicBezTo>
                  <a:cubicBezTo>
                    <a:pt x="227203" y="6615660"/>
                    <a:pt x="170053" y="6510504"/>
                    <a:pt x="135636" y="6397982"/>
                  </a:cubicBezTo>
                  <a:cubicBezTo>
                    <a:pt x="98425" y="6276316"/>
                    <a:pt x="85852" y="6148427"/>
                    <a:pt x="71882" y="6022443"/>
                  </a:cubicBezTo>
                  <a:cubicBezTo>
                    <a:pt x="55626" y="5875758"/>
                    <a:pt x="40894" y="5728946"/>
                    <a:pt x="27813" y="5582007"/>
                  </a:cubicBezTo>
                  <a:cubicBezTo>
                    <a:pt x="14732" y="4181072"/>
                    <a:pt x="32004" y="3686058"/>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2386329"/>
                  </a:cubicBezTo>
                  <a:cubicBezTo>
                    <a:pt x="25928243" y="5643221"/>
                    <a:pt x="25967613" y="5676749"/>
                    <a:pt x="25970661" y="5974691"/>
                  </a:cubicBezTo>
                  <a:cubicBezTo>
                    <a:pt x="25972058" y="6109819"/>
                    <a:pt x="25979932" y="6247614"/>
                    <a:pt x="25955167" y="6381218"/>
                  </a:cubicBezTo>
                  <a:close/>
                </a:path>
              </a:pathLst>
            </a:custGeom>
            <a:solidFill>
              <a:srgbClr val="F0BA7A"/>
            </a:solidFill>
          </p:spPr>
        </p:sp>
      </p:grpSp>
      <p:sp>
        <p:nvSpPr>
          <p:cNvPr name="Freeform 9" id="9"/>
          <p:cNvSpPr/>
          <p:nvPr/>
        </p:nvSpPr>
        <p:spPr>
          <a:xfrm flipH="false" flipV="false" rot="-1959763">
            <a:off x="-2022697" y="-247590"/>
            <a:ext cx="5316982" cy="2919507"/>
          </a:xfrm>
          <a:custGeom>
            <a:avLst/>
            <a:gdLst/>
            <a:ahLst/>
            <a:cxnLst/>
            <a:rect r="r" b="b" t="t" l="l"/>
            <a:pathLst>
              <a:path h="2919507" w="5316982">
                <a:moveTo>
                  <a:pt x="0" y="0"/>
                </a:moveTo>
                <a:lnTo>
                  <a:pt x="5316982" y="0"/>
                </a:lnTo>
                <a:lnTo>
                  <a:pt x="5316982" y="2919507"/>
                </a:lnTo>
                <a:lnTo>
                  <a:pt x="0" y="2919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451623" y="4470895"/>
            <a:ext cx="2005663" cy="1783217"/>
          </a:xfrm>
          <a:custGeom>
            <a:avLst/>
            <a:gdLst/>
            <a:ahLst/>
            <a:cxnLst/>
            <a:rect r="r" b="b" t="t" l="l"/>
            <a:pathLst>
              <a:path h="1783217" w="2005663">
                <a:moveTo>
                  <a:pt x="0" y="0"/>
                </a:moveTo>
                <a:lnTo>
                  <a:pt x="2005663" y="0"/>
                </a:lnTo>
                <a:lnTo>
                  <a:pt x="2005663" y="1783217"/>
                </a:lnTo>
                <a:lnTo>
                  <a:pt x="0" y="17832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6310650" y="755958"/>
            <a:ext cx="11174951" cy="945003"/>
          </a:xfrm>
          <a:prstGeom prst="rect">
            <a:avLst/>
          </a:prstGeom>
        </p:spPr>
        <p:txBody>
          <a:bodyPr anchor="t" rtlCol="false" tIns="0" lIns="0" bIns="0" rIns="0">
            <a:spAutoFit/>
          </a:bodyPr>
          <a:lstStyle/>
          <a:p>
            <a:pPr algn="ctr">
              <a:lnSpc>
                <a:spcPts val="7096"/>
              </a:lnSpc>
            </a:pPr>
            <a:r>
              <a:rPr lang="en-US" b="true" sz="7096" spc="-70">
                <a:solidFill>
                  <a:srgbClr val="303F80"/>
                </a:solidFill>
                <a:latin typeface="TT Rounds Condensed Bold"/>
                <a:ea typeface="TT Rounds Condensed Bold"/>
                <a:cs typeface="TT Rounds Condensed Bold"/>
                <a:sym typeface="TT Rounds Condensed Bold"/>
              </a:rPr>
              <a:t>Lyme Disease</a:t>
            </a:r>
          </a:p>
        </p:txBody>
      </p:sp>
      <p:sp>
        <p:nvSpPr>
          <p:cNvPr name="Freeform 12" id="12"/>
          <p:cNvSpPr/>
          <p:nvPr/>
        </p:nvSpPr>
        <p:spPr>
          <a:xfrm flipH="false" flipV="false" rot="0">
            <a:off x="16263309" y="214641"/>
            <a:ext cx="1832655" cy="1629396"/>
          </a:xfrm>
          <a:custGeom>
            <a:avLst/>
            <a:gdLst/>
            <a:ahLst/>
            <a:cxnLst/>
            <a:rect r="r" b="b" t="t" l="l"/>
            <a:pathLst>
              <a:path h="1629396" w="1832655">
                <a:moveTo>
                  <a:pt x="0" y="0"/>
                </a:moveTo>
                <a:lnTo>
                  <a:pt x="1832654" y="0"/>
                </a:lnTo>
                <a:lnTo>
                  <a:pt x="1832654" y="1629396"/>
                </a:lnTo>
                <a:lnTo>
                  <a:pt x="0" y="16293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665369" y="1161784"/>
            <a:ext cx="5791918" cy="3857417"/>
          </a:xfrm>
          <a:custGeom>
            <a:avLst/>
            <a:gdLst/>
            <a:ahLst/>
            <a:cxnLst/>
            <a:rect r="r" b="b" t="t" l="l"/>
            <a:pathLst>
              <a:path h="3857417" w="5791918">
                <a:moveTo>
                  <a:pt x="0" y="0"/>
                </a:moveTo>
                <a:lnTo>
                  <a:pt x="5791917" y="0"/>
                </a:lnTo>
                <a:lnTo>
                  <a:pt x="5791917" y="3857418"/>
                </a:lnTo>
                <a:lnTo>
                  <a:pt x="0" y="3857418"/>
                </a:lnTo>
                <a:lnTo>
                  <a:pt x="0" y="0"/>
                </a:lnTo>
                <a:close/>
              </a:path>
            </a:pathLst>
          </a:custGeom>
          <a:blipFill>
            <a:blip r:embed="rId10"/>
            <a:stretch>
              <a:fillRect l="0" t="0" r="0" b="0"/>
            </a:stretch>
          </a:blipFill>
        </p:spPr>
      </p:sp>
      <p:sp>
        <p:nvSpPr>
          <p:cNvPr name="Freeform 14" id="14"/>
          <p:cNvSpPr/>
          <p:nvPr/>
        </p:nvSpPr>
        <p:spPr>
          <a:xfrm flipH="false" flipV="false" rot="0">
            <a:off x="635794" y="5143500"/>
            <a:ext cx="5825637" cy="4223587"/>
          </a:xfrm>
          <a:custGeom>
            <a:avLst/>
            <a:gdLst/>
            <a:ahLst/>
            <a:cxnLst/>
            <a:rect r="r" b="b" t="t" l="l"/>
            <a:pathLst>
              <a:path h="4223587" w="5825637">
                <a:moveTo>
                  <a:pt x="0" y="0"/>
                </a:moveTo>
                <a:lnTo>
                  <a:pt x="5825637" y="0"/>
                </a:lnTo>
                <a:lnTo>
                  <a:pt x="5825637" y="4223587"/>
                </a:lnTo>
                <a:lnTo>
                  <a:pt x="0" y="4223587"/>
                </a:lnTo>
                <a:lnTo>
                  <a:pt x="0" y="0"/>
                </a:lnTo>
                <a:close/>
              </a:path>
            </a:pathLst>
          </a:custGeom>
          <a:blipFill>
            <a:blip r:embed="rId11"/>
            <a:stretch>
              <a:fillRect l="0" t="0" r="0" b="0"/>
            </a:stretch>
          </a:blipFill>
        </p:spPr>
      </p:sp>
      <p:sp>
        <p:nvSpPr>
          <p:cNvPr name="TextBox 15" id="15"/>
          <p:cNvSpPr txBox="true"/>
          <p:nvPr/>
        </p:nvSpPr>
        <p:spPr>
          <a:xfrm rot="0">
            <a:off x="7207164" y="1968230"/>
            <a:ext cx="10159479" cy="1485900"/>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3F322B"/>
                </a:solidFill>
                <a:latin typeface="TT Rounds Neue"/>
                <a:ea typeface="TT Rounds Neue"/>
                <a:cs typeface="TT Rounds Neue"/>
                <a:sym typeface="TT Rounds Neue"/>
              </a:rPr>
              <a:t>Lyme disease, also known as </a:t>
            </a:r>
            <a:r>
              <a:rPr lang="en-US" b="true" sz="3000">
                <a:solidFill>
                  <a:srgbClr val="3F322B"/>
                </a:solidFill>
                <a:latin typeface="TT Rounds Neue Bold"/>
                <a:ea typeface="TT Rounds Neue Bold"/>
                <a:cs typeface="TT Rounds Neue Bold"/>
                <a:sym typeface="TT Rounds Neue Bold"/>
              </a:rPr>
              <a:t>Lyme borreliosis</a:t>
            </a:r>
            <a:r>
              <a:rPr lang="en-US" sz="3000">
                <a:solidFill>
                  <a:srgbClr val="3F322B"/>
                </a:solidFill>
                <a:latin typeface="TT Rounds Neue"/>
                <a:ea typeface="TT Rounds Neue"/>
                <a:cs typeface="TT Rounds Neue"/>
                <a:sym typeface="TT Rounds Neue"/>
              </a:rPr>
              <a:t>, is caused by </a:t>
            </a:r>
            <a:r>
              <a:rPr lang="en-US" b="true" sz="3000" i="true">
                <a:solidFill>
                  <a:srgbClr val="3F322B"/>
                </a:solidFill>
                <a:latin typeface="TT Rounds Neue Bold Italics"/>
                <a:ea typeface="TT Rounds Neue Bold Italics"/>
                <a:cs typeface="TT Rounds Neue Bold Italics"/>
                <a:sym typeface="TT Rounds Neue Bold Italics"/>
              </a:rPr>
              <a:t>Borrelia spirochetes</a:t>
            </a:r>
            <a:r>
              <a:rPr lang="en-US" sz="3000">
                <a:solidFill>
                  <a:srgbClr val="3F322B"/>
                </a:solidFill>
                <a:latin typeface="TT Rounds Neue"/>
                <a:ea typeface="TT Rounds Neue"/>
                <a:cs typeface="TT Rounds Neue"/>
                <a:sym typeface="TT Rounds Neue"/>
              </a:rPr>
              <a:t>, primarily </a:t>
            </a:r>
            <a:r>
              <a:rPr lang="en-US" b="true" sz="3000" i="true">
                <a:solidFill>
                  <a:srgbClr val="3F322B"/>
                </a:solidFill>
                <a:latin typeface="TT Rounds Neue Bold Italics"/>
                <a:ea typeface="TT Rounds Neue Bold Italics"/>
                <a:cs typeface="TT Rounds Neue Bold Italics"/>
                <a:sym typeface="TT Rounds Neue Bold Italics"/>
              </a:rPr>
              <a:t>Borrelia burgdorferi, B. garinii, and B. afzelii.</a:t>
            </a:r>
          </a:p>
        </p:txBody>
      </p:sp>
      <p:sp>
        <p:nvSpPr>
          <p:cNvPr name="TextBox 16" id="16"/>
          <p:cNvSpPr txBox="true"/>
          <p:nvPr/>
        </p:nvSpPr>
        <p:spPr>
          <a:xfrm rot="0">
            <a:off x="6885897" y="3971053"/>
            <a:ext cx="10722349" cy="1485900"/>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3F322B"/>
                </a:solidFill>
                <a:latin typeface="TT Rounds Neue"/>
                <a:ea typeface="TT Rounds Neue"/>
                <a:cs typeface="TT Rounds Neue"/>
                <a:sym typeface="TT Rounds Neue"/>
              </a:rPr>
              <a:t>It is the most common </a:t>
            </a:r>
            <a:r>
              <a:rPr lang="en-US" b="true" sz="3000">
                <a:solidFill>
                  <a:srgbClr val="3F322B"/>
                </a:solidFill>
                <a:latin typeface="TT Rounds Neue Bold"/>
                <a:ea typeface="TT Rounds Neue Bold"/>
                <a:cs typeface="TT Rounds Neue Bold"/>
                <a:sym typeface="TT Rounds Neue Bold"/>
              </a:rPr>
              <a:t>tick-borne disease</a:t>
            </a:r>
            <a:r>
              <a:rPr lang="en-US" sz="3000">
                <a:solidFill>
                  <a:srgbClr val="3F322B"/>
                </a:solidFill>
                <a:latin typeface="TT Rounds Neue"/>
                <a:ea typeface="TT Rounds Neue"/>
                <a:cs typeface="TT Rounds Neue"/>
                <a:sym typeface="TT Rounds Neue"/>
              </a:rPr>
              <a:t> in the United States, with about 17,000 cases reported annually. It is also found in Europe and Asia.</a:t>
            </a:r>
          </a:p>
        </p:txBody>
      </p:sp>
      <p:sp>
        <p:nvSpPr>
          <p:cNvPr name="TextBox 17" id="17"/>
          <p:cNvSpPr txBox="true"/>
          <p:nvPr/>
        </p:nvSpPr>
        <p:spPr>
          <a:xfrm rot="0">
            <a:off x="7045225" y="6286500"/>
            <a:ext cx="10159479" cy="2971800"/>
          </a:xfrm>
          <a:prstGeom prst="rect">
            <a:avLst/>
          </a:prstGeom>
        </p:spPr>
        <p:txBody>
          <a:bodyPr anchor="t" rtlCol="false" tIns="0" lIns="0" bIns="0" rIns="0">
            <a:spAutoFit/>
          </a:bodyPr>
          <a:lstStyle/>
          <a:p>
            <a:pPr algn="l" marL="647700" indent="-323850" lvl="1">
              <a:lnSpc>
                <a:spcPts val="3900"/>
              </a:lnSpc>
              <a:buFont typeface="Arial"/>
              <a:buChar char="•"/>
            </a:pPr>
            <a:r>
              <a:rPr lang="en-US" b="true" sz="3000">
                <a:solidFill>
                  <a:srgbClr val="3F322B"/>
                </a:solidFill>
                <a:latin typeface="TT Rounds Neue Bold"/>
                <a:ea typeface="TT Rounds Neue Bold"/>
                <a:cs typeface="TT Rounds Neue Bold"/>
                <a:sym typeface="TT Rounds Neue Bold"/>
              </a:rPr>
              <a:t>Deer and field mice </a:t>
            </a:r>
            <a:r>
              <a:rPr lang="en-US" sz="3000">
                <a:solidFill>
                  <a:srgbClr val="3F322B"/>
                </a:solidFill>
                <a:latin typeface="TT Rounds Neue"/>
                <a:ea typeface="TT Rounds Neue"/>
                <a:cs typeface="TT Rounds Neue"/>
                <a:sym typeface="TT Rounds Neue"/>
              </a:rPr>
              <a:t>are the natural hosts, and in the U.S., Lyme disease is transmitted to humans by the bite of infected </a:t>
            </a:r>
            <a:r>
              <a:rPr lang="en-US" b="true" sz="3000">
                <a:solidFill>
                  <a:srgbClr val="3F322B"/>
                </a:solidFill>
                <a:latin typeface="TT Rounds Neue Bold"/>
                <a:ea typeface="TT Rounds Neue Bold"/>
                <a:cs typeface="TT Rounds Neue Bold"/>
                <a:sym typeface="TT Rounds Neue Bold"/>
              </a:rPr>
              <a:t>deer ticks</a:t>
            </a:r>
            <a:r>
              <a:rPr lang="en-US" sz="3000">
                <a:solidFill>
                  <a:srgbClr val="3F322B"/>
                </a:solidFill>
                <a:latin typeface="TT Rounds Neue"/>
                <a:ea typeface="TT Rounds Neue"/>
                <a:cs typeface="TT Rounds Neue"/>
                <a:sym typeface="TT Rounds Neue"/>
              </a:rPr>
              <a:t> </a:t>
            </a:r>
            <a:r>
              <a:rPr lang="en-US" b="true" sz="3000" i="true">
                <a:solidFill>
                  <a:srgbClr val="3F322B"/>
                </a:solidFill>
                <a:latin typeface="TT Rounds Neue Bold Italics"/>
                <a:ea typeface="TT Rounds Neue Bold Italics"/>
                <a:cs typeface="TT Rounds Neue Bold Italics"/>
                <a:sym typeface="TT Rounds Neue Bold Italics"/>
              </a:rPr>
              <a:t>(Ixodes scapularis)</a:t>
            </a:r>
            <a:r>
              <a:rPr lang="en-US" sz="3000">
                <a:solidFill>
                  <a:srgbClr val="3F322B"/>
                </a:solidFill>
                <a:latin typeface="TT Rounds Neue"/>
                <a:ea typeface="TT Rounds Neue"/>
                <a:cs typeface="TT Rounds Neue"/>
                <a:sym typeface="TT Rounds Neue"/>
              </a:rPr>
              <a:t>. On the Pacific Coast, the woodrat and tick I. pacificus serve as reservoirs.</a:t>
            </a:r>
          </a:p>
          <a:p>
            <a:pPr algn="l">
              <a:lnSpc>
                <a:spcPts val="39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0229">
            <a:off x="-322045" y="6411486"/>
            <a:ext cx="5055600" cy="4641960"/>
          </a:xfrm>
          <a:custGeom>
            <a:avLst/>
            <a:gdLst/>
            <a:ahLst/>
            <a:cxnLst/>
            <a:rect r="r" b="b" t="t" l="l"/>
            <a:pathLst>
              <a:path h="4641960" w="5055600">
                <a:moveTo>
                  <a:pt x="0" y="0"/>
                </a:moveTo>
                <a:lnTo>
                  <a:pt x="5055600" y="0"/>
                </a:lnTo>
                <a:lnTo>
                  <a:pt x="5055600" y="4641960"/>
                </a:lnTo>
                <a:lnTo>
                  <a:pt x="0" y="4641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25444" y="1423407"/>
            <a:ext cx="15452150" cy="7834893"/>
            <a:chOff x="0" y="0"/>
            <a:chExt cx="27590100" cy="13989346"/>
          </a:xfrm>
        </p:grpSpPr>
        <p:sp>
          <p:nvSpPr>
            <p:cNvPr name="Freeform 5" id="5"/>
            <p:cNvSpPr/>
            <p:nvPr/>
          </p:nvSpPr>
          <p:spPr>
            <a:xfrm flipH="false" flipV="false" rot="0">
              <a:off x="-19558" y="-6477"/>
              <a:ext cx="27628961" cy="14009667"/>
            </a:xfrm>
            <a:custGeom>
              <a:avLst/>
              <a:gdLst/>
              <a:ahLst/>
              <a:cxnLst/>
              <a:rect r="r" b="b" t="t" l="l"/>
              <a:pathLst>
                <a:path h="14009667" w="27628961">
                  <a:moveTo>
                    <a:pt x="27600259" y="10974690"/>
                  </a:moveTo>
                  <a:cubicBezTo>
                    <a:pt x="27585782" y="12801897"/>
                    <a:pt x="27558224" y="12914799"/>
                    <a:pt x="27514026" y="13018686"/>
                  </a:cubicBezTo>
                  <a:cubicBezTo>
                    <a:pt x="27481389" y="13095267"/>
                    <a:pt x="27436303" y="13166641"/>
                    <a:pt x="27390709" y="13236110"/>
                  </a:cubicBezTo>
                  <a:cubicBezTo>
                    <a:pt x="27291397" y="13387620"/>
                    <a:pt x="27183447" y="13548657"/>
                    <a:pt x="27038157" y="13659782"/>
                  </a:cubicBezTo>
                  <a:cubicBezTo>
                    <a:pt x="26854642" y="13799990"/>
                    <a:pt x="26625407" y="13867426"/>
                    <a:pt x="26399982" y="13901463"/>
                  </a:cubicBezTo>
                  <a:cubicBezTo>
                    <a:pt x="26138618" y="13940960"/>
                    <a:pt x="25873949" y="13938039"/>
                    <a:pt x="25610297" y="13944008"/>
                  </a:cubicBezTo>
                  <a:cubicBezTo>
                    <a:pt x="25339786" y="13950231"/>
                    <a:pt x="25069657" y="13966106"/>
                    <a:pt x="24799529" y="13980711"/>
                  </a:cubicBezTo>
                  <a:cubicBezTo>
                    <a:pt x="2582291" y="14009667"/>
                    <a:pt x="1825117" y="14000268"/>
                    <a:pt x="1292479" y="13930038"/>
                  </a:cubicBezTo>
                  <a:cubicBezTo>
                    <a:pt x="841502" y="13870601"/>
                    <a:pt x="587502" y="13760239"/>
                    <a:pt x="286639" y="13398416"/>
                  </a:cubicBezTo>
                  <a:cubicBezTo>
                    <a:pt x="151130" y="13235474"/>
                    <a:pt x="54610" y="13039006"/>
                    <a:pt x="28702" y="12827423"/>
                  </a:cubicBezTo>
                  <a:cubicBezTo>
                    <a:pt x="0" y="6628159"/>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4244346" y="7620"/>
                  </a:cubicBezTo>
                  <a:cubicBezTo>
                    <a:pt x="24931864" y="0"/>
                    <a:pt x="25257363" y="39624"/>
                    <a:pt x="25533208" y="32004"/>
                  </a:cubicBezTo>
                  <a:cubicBezTo>
                    <a:pt x="25796859" y="24765"/>
                    <a:pt x="26141666" y="42672"/>
                    <a:pt x="26404301" y="72771"/>
                  </a:cubicBezTo>
                  <a:cubicBezTo>
                    <a:pt x="26839403" y="122428"/>
                    <a:pt x="27086417" y="161163"/>
                    <a:pt x="27337497" y="540258"/>
                  </a:cubicBezTo>
                  <a:cubicBezTo>
                    <a:pt x="27401505" y="638302"/>
                    <a:pt x="27458782" y="740664"/>
                    <a:pt x="27504504" y="848614"/>
                  </a:cubicBezTo>
                  <a:cubicBezTo>
                    <a:pt x="27590734" y="1052957"/>
                    <a:pt x="27628961" y="1273937"/>
                    <a:pt x="27600259" y="10974690"/>
                  </a:cubicBezTo>
                  <a:close/>
                </a:path>
              </a:pathLst>
            </a:custGeom>
            <a:solidFill>
              <a:srgbClr val="DCE6BF"/>
            </a:solidFill>
          </p:spPr>
        </p:sp>
      </p:grpSp>
      <p:sp>
        <p:nvSpPr>
          <p:cNvPr name="TextBox 6" id="6"/>
          <p:cNvSpPr txBox="true"/>
          <p:nvPr/>
        </p:nvSpPr>
        <p:spPr>
          <a:xfrm rot="0">
            <a:off x="1629569" y="961956"/>
            <a:ext cx="7514431" cy="775614"/>
          </a:xfrm>
          <a:prstGeom prst="rect">
            <a:avLst/>
          </a:prstGeom>
        </p:spPr>
        <p:txBody>
          <a:bodyPr anchor="t" rtlCol="false" tIns="0" lIns="0" bIns="0" rIns="0">
            <a:spAutoFit/>
          </a:bodyPr>
          <a:lstStyle/>
          <a:p>
            <a:pPr algn="l">
              <a:lnSpc>
                <a:spcPts val="5785"/>
              </a:lnSpc>
            </a:pPr>
            <a:r>
              <a:rPr lang="en-US" sz="5785" spc="-57" b="true">
                <a:solidFill>
                  <a:srgbClr val="303F80"/>
                </a:solidFill>
                <a:latin typeface="TT Rounds Condensed Bold"/>
                <a:ea typeface="TT Rounds Condensed Bold"/>
                <a:cs typeface="TT Rounds Condensed Bold"/>
                <a:sym typeface="TT Rounds Condensed Bold"/>
              </a:rPr>
              <a:t>Stages of Lyme Disease</a:t>
            </a:r>
          </a:p>
        </p:txBody>
      </p:sp>
      <p:sp>
        <p:nvSpPr>
          <p:cNvPr name="TextBox 7" id="7"/>
          <p:cNvSpPr txBox="true"/>
          <p:nvPr/>
        </p:nvSpPr>
        <p:spPr>
          <a:xfrm rot="0">
            <a:off x="1367680" y="2253935"/>
            <a:ext cx="14630400" cy="6604000"/>
          </a:xfrm>
          <a:prstGeom prst="rect">
            <a:avLst/>
          </a:prstGeom>
        </p:spPr>
        <p:txBody>
          <a:bodyPr anchor="t" rtlCol="false" tIns="0" lIns="0" bIns="0" rIns="0">
            <a:spAutoFit/>
          </a:bodyPr>
          <a:lstStyle/>
          <a:p>
            <a:pPr algn="just" marL="755651" indent="-377825" lvl="1">
              <a:lnSpc>
                <a:spcPts val="3500"/>
              </a:lnSpc>
              <a:spcBef>
                <a:spcPct val="0"/>
              </a:spcBef>
              <a:buFont typeface="Arial"/>
              <a:buChar char="•"/>
            </a:pPr>
            <a:r>
              <a:rPr lang="en-US" b="true" sz="3500" spc="-35">
                <a:solidFill>
                  <a:srgbClr val="000000"/>
                </a:solidFill>
                <a:latin typeface="TT Rounds Neue Bold"/>
                <a:ea typeface="TT Rounds Neue Bold"/>
                <a:cs typeface="TT Rounds Neue Bold"/>
                <a:sym typeface="TT Rounds Neue Bold"/>
              </a:rPr>
              <a:t>Stage 1 (Localized): </a:t>
            </a:r>
            <a:r>
              <a:rPr lang="en-US" sz="3500" spc="-35">
                <a:solidFill>
                  <a:srgbClr val="000000"/>
                </a:solidFill>
                <a:latin typeface="TT Rounds Neue"/>
                <a:ea typeface="TT Rounds Neue"/>
                <a:cs typeface="TT Rounds Neue"/>
                <a:sym typeface="TT Rounds Neue"/>
              </a:rPr>
              <a:t>Occurs 1-2 weeks after a tick bite. Symptoms include an expanding ring-shaped rash called erythema migrans and flu-like symptoms (fatigue, headache, fever, and chills). Tick bites often go unnoticed, and the rash may be missed due to skin coloration or location.</a:t>
            </a:r>
          </a:p>
          <a:p>
            <a:pPr algn="just">
              <a:lnSpc>
                <a:spcPts val="3500"/>
              </a:lnSpc>
              <a:spcBef>
                <a:spcPct val="0"/>
              </a:spcBef>
            </a:pPr>
          </a:p>
          <a:p>
            <a:pPr algn="just" marL="755651" indent="-377825" lvl="1">
              <a:lnSpc>
                <a:spcPts val="3500"/>
              </a:lnSpc>
              <a:spcBef>
                <a:spcPct val="0"/>
              </a:spcBef>
              <a:buFont typeface="Arial"/>
              <a:buChar char="•"/>
            </a:pPr>
            <a:r>
              <a:rPr lang="en-US" b="true" sz="3500" spc="-35">
                <a:solidFill>
                  <a:srgbClr val="000000"/>
                </a:solidFill>
                <a:latin typeface="TT Rounds Neue Bold"/>
                <a:ea typeface="TT Rounds Neue Bold"/>
                <a:cs typeface="TT Rounds Neue Bold"/>
                <a:sym typeface="TT Rounds Neue Bold"/>
              </a:rPr>
              <a:t>Stage 2 (Disseminated): </a:t>
            </a:r>
            <a:r>
              <a:rPr lang="en-US" sz="3500" spc="-35">
                <a:solidFill>
                  <a:srgbClr val="000000"/>
                </a:solidFill>
                <a:latin typeface="TT Rounds Neue"/>
                <a:ea typeface="TT Rounds Neue"/>
                <a:cs typeface="TT Rounds Neue"/>
                <a:sym typeface="TT Rounds Neue"/>
              </a:rPr>
              <a:t>Weeks or months later, symptoms may include neurological abnormalities, heart inflammation, and bouts of arthritis in major joints like the elbows or knees. These symptoms are triggered by the immune response to spirochetal proteins.</a:t>
            </a:r>
          </a:p>
          <a:p>
            <a:pPr algn="just">
              <a:lnSpc>
                <a:spcPts val="3500"/>
              </a:lnSpc>
              <a:spcBef>
                <a:spcPct val="0"/>
              </a:spcBef>
            </a:pPr>
          </a:p>
          <a:p>
            <a:pPr algn="just" marL="755651" indent="-377825" lvl="1">
              <a:lnSpc>
                <a:spcPts val="3500"/>
              </a:lnSpc>
              <a:spcBef>
                <a:spcPct val="0"/>
              </a:spcBef>
              <a:buFont typeface="Arial"/>
              <a:buChar char="•"/>
            </a:pPr>
            <a:r>
              <a:rPr lang="en-US" b="true" sz="3500" spc="-35">
                <a:solidFill>
                  <a:srgbClr val="000000"/>
                </a:solidFill>
                <a:latin typeface="TT Rounds Neue Bold"/>
                <a:ea typeface="TT Rounds Neue Bold"/>
                <a:cs typeface="TT Rounds Neue Bold"/>
                <a:sym typeface="TT Rounds Neue Bold"/>
              </a:rPr>
              <a:t>Stage 3 (Late): </a:t>
            </a:r>
            <a:r>
              <a:rPr lang="en-US" sz="3500" spc="-35">
                <a:solidFill>
                  <a:srgbClr val="000000"/>
                </a:solidFill>
                <a:latin typeface="TT Rounds Neue"/>
                <a:ea typeface="TT Rounds Neue"/>
                <a:cs typeface="TT Rounds Neue"/>
                <a:sym typeface="TT Rounds Neue"/>
              </a:rPr>
              <a:t>Years after infection, individuals may develop neuron demyelination, with symptoms similar to Alzheimer's disease and multiple sclerosis.</a:t>
            </a:r>
          </a:p>
          <a:p>
            <a:pPr algn="just">
              <a:lnSpc>
                <a:spcPts val="35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CE6BF"/>
        </a:solidFill>
      </p:bgPr>
    </p:bg>
    <p:spTree>
      <p:nvGrpSpPr>
        <p:cNvPr id="1" name=""/>
        <p:cNvGrpSpPr/>
        <p:nvPr/>
      </p:nvGrpSpPr>
      <p:grpSpPr>
        <a:xfrm>
          <a:off x="0" y="0"/>
          <a:ext cx="0" cy="0"/>
          <a:chOff x="0" y="0"/>
          <a:chExt cx="0" cy="0"/>
        </a:xfrm>
      </p:grpSpPr>
      <p:sp>
        <p:nvSpPr>
          <p:cNvPr name="Freeform 2" id="2"/>
          <p:cNvSpPr/>
          <p:nvPr/>
        </p:nvSpPr>
        <p:spPr>
          <a:xfrm flipH="false" flipV="false" rot="0">
            <a:off x="-499248" y="6815466"/>
            <a:ext cx="1832655" cy="1629396"/>
          </a:xfrm>
          <a:custGeom>
            <a:avLst/>
            <a:gdLst/>
            <a:ahLst/>
            <a:cxnLst/>
            <a:rect r="r" b="b" t="t" l="l"/>
            <a:pathLst>
              <a:path h="1629396" w="1832655">
                <a:moveTo>
                  <a:pt x="0" y="0"/>
                </a:moveTo>
                <a:lnTo>
                  <a:pt x="1832654" y="0"/>
                </a:lnTo>
                <a:lnTo>
                  <a:pt x="1832654" y="1629397"/>
                </a:lnTo>
                <a:lnTo>
                  <a:pt x="0" y="1629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016553" y="7630165"/>
            <a:ext cx="8254895" cy="4532688"/>
          </a:xfrm>
          <a:custGeom>
            <a:avLst/>
            <a:gdLst/>
            <a:ahLst/>
            <a:cxnLst/>
            <a:rect r="r" b="b" t="t" l="l"/>
            <a:pathLst>
              <a:path h="4532688" w="8254895">
                <a:moveTo>
                  <a:pt x="0" y="4532687"/>
                </a:moveTo>
                <a:lnTo>
                  <a:pt x="8254894" y="4532687"/>
                </a:lnTo>
                <a:lnTo>
                  <a:pt x="8254894" y="0"/>
                </a:lnTo>
                <a:lnTo>
                  <a:pt x="0" y="0"/>
                </a:lnTo>
                <a:lnTo>
                  <a:pt x="0" y="4532687"/>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22013" y="1028700"/>
            <a:ext cx="9818063" cy="8496171"/>
            <a:chOff x="0" y="0"/>
            <a:chExt cx="23589536" cy="20413470"/>
          </a:xfrm>
        </p:grpSpPr>
        <p:sp>
          <p:nvSpPr>
            <p:cNvPr name="Freeform 5" id="5"/>
            <p:cNvSpPr/>
            <p:nvPr/>
          </p:nvSpPr>
          <p:spPr>
            <a:xfrm flipH="false" flipV="false" rot="0">
              <a:off x="-19304" y="-3175"/>
              <a:ext cx="23615825" cy="20421217"/>
            </a:xfrm>
            <a:custGeom>
              <a:avLst/>
              <a:gdLst/>
              <a:ahLst/>
              <a:cxnLst/>
              <a:rect r="r" b="b" t="t" l="l"/>
              <a:pathLst>
                <a:path h="20421217" w="23615825">
                  <a:moveTo>
                    <a:pt x="23591061" y="19837526"/>
                  </a:moveTo>
                  <a:cubicBezTo>
                    <a:pt x="23569344" y="19954873"/>
                    <a:pt x="23520575" y="20106129"/>
                    <a:pt x="23435231" y="20189823"/>
                  </a:cubicBezTo>
                  <a:cubicBezTo>
                    <a:pt x="23249939" y="20371433"/>
                    <a:pt x="22883797" y="20391372"/>
                    <a:pt x="22476763" y="20368005"/>
                  </a:cubicBezTo>
                  <a:cubicBezTo>
                    <a:pt x="22184408" y="20351240"/>
                    <a:pt x="21981208" y="20394166"/>
                    <a:pt x="21688346" y="20396960"/>
                  </a:cubicBezTo>
                  <a:cubicBezTo>
                    <a:pt x="21390150" y="20399755"/>
                    <a:pt x="21254515" y="20401025"/>
                    <a:pt x="20956192" y="20403818"/>
                  </a:cubicBezTo>
                  <a:cubicBezTo>
                    <a:pt x="14114610" y="20406612"/>
                    <a:pt x="2587498" y="20409405"/>
                    <a:pt x="2289302" y="20412201"/>
                  </a:cubicBezTo>
                  <a:cubicBezTo>
                    <a:pt x="1995678" y="20414994"/>
                    <a:pt x="1701800" y="20421217"/>
                    <a:pt x="1408303" y="20410550"/>
                  </a:cubicBezTo>
                  <a:cubicBezTo>
                    <a:pt x="1260348" y="20405215"/>
                    <a:pt x="1112393" y="20395181"/>
                    <a:pt x="965454" y="20377403"/>
                  </a:cubicBezTo>
                  <a:cubicBezTo>
                    <a:pt x="844931" y="20362797"/>
                    <a:pt x="723900" y="20344763"/>
                    <a:pt x="607949" y="20308060"/>
                  </a:cubicBezTo>
                  <a:cubicBezTo>
                    <a:pt x="501777" y="20274531"/>
                    <a:pt x="399542" y="20225255"/>
                    <a:pt x="315849" y="20150834"/>
                  </a:cubicBezTo>
                  <a:cubicBezTo>
                    <a:pt x="227203" y="20071967"/>
                    <a:pt x="170053" y="19966811"/>
                    <a:pt x="135636" y="19854289"/>
                  </a:cubicBezTo>
                  <a:cubicBezTo>
                    <a:pt x="98425" y="19732623"/>
                    <a:pt x="85852" y="19604734"/>
                    <a:pt x="71882" y="19478751"/>
                  </a:cubicBezTo>
                  <a:cubicBezTo>
                    <a:pt x="55626" y="19332065"/>
                    <a:pt x="40894" y="19185252"/>
                    <a:pt x="27813" y="19038314"/>
                  </a:cubicBezTo>
                  <a:cubicBezTo>
                    <a:pt x="14732" y="13422150"/>
                    <a:pt x="32004" y="11346428"/>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9253694" y="18796"/>
                  </a:cubicBezTo>
                  <a:cubicBezTo>
                    <a:pt x="20855989" y="17526"/>
                    <a:pt x="21121546" y="10541"/>
                    <a:pt x="21387229" y="5334"/>
                  </a:cubicBezTo>
                  <a:cubicBezTo>
                    <a:pt x="21660915" y="0"/>
                    <a:pt x="21934599" y="5334"/>
                    <a:pt x="22208157" y="10160"/>
                  </a:cubicBezTo>
                  <a:cubicBezTo>
                    <a:pt x="22485271" y="14986"/>
                    <a:pt x="22761877" y="13208"/>
                    <a:pt x="23038992" y="9144"/>
                  </a:cubicBezTo>
                  <a:cubicBezTo>
                    <a:pt x="23227841" y="6350"/>
                    <a:pt x="23473331" y="30734"/>
                    <a:pt x="23557405" y="230505"/>
                  </a:cubicBezTo>
                  <a:cubicBezTo>
                    <a:pt x="23582044" y="289052"/>
                    <a:pt x="23588140" y="353060"/>
                    <a:pt x="23589918" y="415925"/>
                  </a:cubicBezTo>
                  <a:cubicBezTo>
                    <a:pt x="23592076" y="488442"/>
                    <a:pt x="23591695" y="561086"/>
                    <a:pt x="23592457" y="633603"/>
                  </a:cubicBezTo>
                  <a:cubicBezTo>
                    <a:pt x="23593981" y="781558"/>
                    <a:pt x="23559311" y="1194054"/>
                    <a:pt x="23560962" y="5896318"/>
                  </a:cubicBezTo>
                  <a:cubicBezTo>
                    <a:pt x="23564137" y="19099527"/>
                    <a:pt x="23603506" y="19133055"/>
                    <a:pt x="23606554" y="19430998"/>
                  </a:cubicBezTo>
                  <a:cubicBezTo>
                    <a:pt x="23607951" y="19566127"/>
                    <a:pt x="23615825" y="19703921"/>
                    <a:pt x="23591061" y="19837526"/>
                  </a:cubicBezTo>
                  <a:close/>
                </a:path>
              </a:pathLst>
            </a:custGeom>
            <a:solidFill>
              <a:srgbClr val="FFF8ED"/>
            </a:solidFill>
          </p:spPr>
        </p:sp>
      </p:grpSp>
      <p:grpSp>
        <p:nvGrpSpPr>
          <p:cNvPr name="Group 6" id="6"/>
          <p:cNvGrpSpPr/>
          <p:nvPr/>
        </p:nvGrpSpPr>
        <p:grpSpPr>
          <a:xfrm rot="0">
            <a:off x="11120943" y="1028700"/>
            <a:ext cx="6138357" cy="3927296"/>
            <a:chOff x="0" y="0"/>
            <a:chExt cx="14748428" cy="9435986"/>
          </a:xfrm>
        </p:grpSpPr>
        <p:sp>
          <p:nvSpPr>
            <p:cNvPr name="Freeform 7" id="7"/>
            <p:cNvSpPr/>
            <p:nvPr/>
          </p:nvSpPr>
          <p:spPr>
            <a:xfrm flipH="false" flipV="false" rot="0">
              <a:off x="-19304" y="-3175"/>
              <a:ext cx="14774717" cy="9443734"/>
            </a:xfrm>
            <a:custGeom>
              <a:avLst/>
              <a:gdLst/>
              <a:ahLst/>
              <a:cxnLst/>
              <a:rect r="r" b="b" t="t" l="l"/>
              <a:pathLst>
                <a:path h="9443734" w="14774717">
                  <a:moveTo>
                    <a:pt x="14749952" y="8860041"/>
                  </a:moveTo>
                  <a:cubicBezTo>
                    <a:pt x="14728236" y="8977389"/>
                    <a:pt x="14679468" y="9128646"/>
                    <a:pt x="14594123" y="9212339"/>
                  </a:cubicBezTo>
                  <a:cubicBezTo>
                    <a:pt x="14408830" y="9393949"/>
                    <a:pt x="14042690" y="9413888"/>
                    <a:pt x="13635654" y="9390521"/>
                  </a:cubicBezTo>
                  <a:cubicBezTo>
                    <a:pt x="13343300" y="9373757"/>
                    <a:pt x="13140100" y="9416683"/>
                    <a:pt x="12847238" y="9419476"/>
                  </a:cubicBezTo>
                  <a:cubicBezTo>
                    <a:pt x="12549042" y="9422271"/>
                    <a:pt x="12413406" y="9423540"/>
                    <a:pt x="12115084" y="9426334"/>
                  </a:cubicBezTo>
                  <a:cubicBezTo>
                    <a:pt x="8528634" y="9429128"/>
                    <a:pt x="2587498" y="9431922"/>
                    <a:pt x="2289302" y="9434716"/>
                  </a:cubicBezTo>
                  <a:cubicBezTo>
                    <a:pt x="1995678" y="9437510"/>
                    <a:pt x="1701800" y="9443734"/>
                    <a:pt x="1408303" y="9433065"/>
                  </a:cubicBezTo>
                  <a:cubicBezTo>
                    <a:pt x="1260348" y="9427732"/>
                    <a:pt x="1112393" y="9417698"/>
                    <a:pt x="965454" y="9399918"/>
                  </a:cubicBezTo>
                  <a:cubicBezTo>
                    <a:pt x="844931" y="9385313"/>
                    <a:pt x="723900" y="9367279"/>
                    <a:pt x="607949" y="9330576"/>
                  </a:cubicBezTo>
                  <a:cubicBezTo>
                    <a:pt x="501777" y="9297048"/>
                    <a:pt x="399542" y="9247772"/>
                    <a:pt x="315849" y="9173350"/>
                  </a:cubicBezTo>
                  <a:cubicBezTo>
                    <a:pt x="227203" y="9094484"/>
                    <a:pt x="170053" y="8989327"/>
                    <a:pt x="135636" y="8876805"/>
                  </a:cubicBezTo>
                  <a:cubicBezTo>
                    <a:pt x="98425" y="8755139"/>
                    <a:pt x="85852" y="8627250"/>
                    <a:pt x="71882" y="8501266"/>
                  </a:cubicBezTo>
                  <a:cubicBezTo>
                    <a:pt x="55626" y="8354582"/>
                    <a:pt x="40894" y="8207770"/>
                    <a:pt x="27813" y="8060830"/>
                  </a:cubicBezTo>
                  <a:cubicBezTo>
                    <a:pt x="14732" y="5883396"/>
                    <a:pt x="32004" y="5097196"/>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6052136" y="18796"/>
                  </a:cubicBezTo>
                  <a:cubicBezTo>
                    <a:pt x="12014880" y="17526"/>
                    <a:pt x="12280438" y="10541"/>
                    <a:pt x="12546122" y="5334"/>
                  </a:cubicBezTo>
                  <a:cubicBezTo>
                    <a:pt x="12819806" y="0"/>
                    <a:pt x="13093492" y="5334"/>
                    <a:pt x="13367049" y="10160"/>
                  </a:cubicBezTo>
                  <a:cubicBezTo>
                    <a:pt x="13644164" y="14986"/>
                    <a:pt x="13920769" y="13208"/>
                    <a:pt x="14197884" y="9144"/>
                  </a:cubicBezTo>
                  <a:cubicBezTo>
                    <a:pt x="14386732" y="6350"/>
                    <a:pt x="14632223" y="30734"/>
                    <a:pt x="14716297" y="230505"/>
                  </a:cubicBezTo>
                  <a:cubicBezTo>
                    <a:pt x="14740936" y="289052"/>
                    <a:pt x="14747031" y="353060"/>
                    <a:pt x="14748810" y="415925"/>
                  </a:cubicBezTo>
                  <a:cubicBezTo>
                    <a:pt x="14750968" y="488442"/>
                    <a:pt x="14750588" y="561086"/>
                    <a:pt x="14751349" y="633603"/>
                  </a:cubicBezTo>
                  <a:cubicBezTo>
                    <a:pt x="14752873" y="781558"/>
                    <a:pt x="14718202" y="1194054"/>
                    <a:pt x="14719853" y="3032914"/>
                  </a:cubicBezTo>
                  <a:cubicBezTo>
                    <a:pt x="14723028" y="8122045"/>
                    <a:pt x="14762398" y="8155572"/>
                    <a:pt x="14765446" y="8453514"/>
                  </a:cubicBezTo>
                  <a:cubicBezTo>
                    <a:pt x="14766843" y="8588642"/>
                    <a:pt x="14774717" y="8726437"/>
                    <a:pt x="14749952" y="8860041"/>
                  </a:cubicBezTo>
                  <a:close/>
                </a:path>
              </a:pathLst>
            </a:custGeom>
            <a:solidFill>
              <a:srgbClr val="FFF8ED"/>
            </a:solidFill>
          </p:spPr>
        </p:sp>
      </p:grpSp>
      <p:grpSp>
        <p:nvGrpSpPr>
          <p:cNvPr name="Group 8" id="8"/>
          <p:cNvGrpSpPr/>
          <p:nvPr/>
        </p:nvGrpSpPr>
        <p:grpSpPr>
          <a:xfrm rot="0">
            <a:off x="11120943" y="5331004"/>
            <a:ext cx="6138357" cy="3927296"/>
            <a:chOff x="0" y="0"/>
            <a:chExt cx="14748428" cy="9435986"/>
          </a:xfrm>
        </p:grpSpPr>
        <p:sp>
          <p:nvSpPr>
            <p:cNvPr name="Freeform 9" id="9"/>
            <p:cNvSpPr/>
            <p:nvPr/>
          </p:nvSpPr>
          <p:spPr>
            <a:xfrm flipH="false" flipV="false" rot="0">
              <a:off x="-19304" y="-3175"/>
              <a:ext cx="14774717" cy="9443734"/>
            </a:xfrm>
            <a:custGeom>
              <a:avLst/>
              <a:gdLst/>
              <a:ahLst/>
              <a:cxnLst/>
              <a:rect r="r" b="b" t="t" l="l"/>
              <a:pathLst>
                <a:path h="9443734" w="14774717">
                  <a:moveTo>
                    <a:pt x="14749952" y="8860041"/>
                  </a:moveTo>
                  <a:cubicBezTo>
                    <a:pt x="14728236" y="8977389"/>
                    <a:pt x="14679468" y="9128646"/>
                    <a:pt x="14594123" y="9212339"/>
                  </a:cubicBezTo>
                  <a:cubicBezTo>
                    <a:pt x="14408830" y="9393949"/>
                    <a:pt x="14042690" y="9413888"/>
                    <a:pt x="13635654" y="9390521"/>
                  </a:cubicBezTo>
                  <a:cubicBezTo>
                    <a:pt x="13343300" y="9373757"/>
                    <a:pt x="13140100" y="9416683"/>
                    <a:pt x="12847238" y="9419476"/>
                  </a:cubicBezTo>
                  <a:cubicBezTo>
                    <a:pt x="12549042" y="9422271"/>
                    <a:pt x="12413406" y="9423540"/>
                    <a:pt x="12115084" y="9426334"/>
                  </a:cubicBezTo>
                  <a:cubicBezTo>
                    <a:pt x="8528634" y="9429128"/>
                    <a:pt x="2587498" y="9431922"/>
                    <a:pt x="2289302" y="9434716"/>
                  </a:cubicBezTo>
                  <a:cubicBezTo>
                    <a:pt x="1995678" y="9437510"/>
                    <a:pt x="1701800" y="9443734"/>
                    <a:pt x="1408303" y="9433065"/>
                  </a:cubicBezTo>
                  <a:cubicBezTo>
                    <a:pt x="1260348" y="9427732"/>
                    <a:pt x="1112393" y="9417698"/>
                    <a:pt x="965454" y="9399918"/>
                  </a:cubicBezTo>
                  <a:cubicBezTo>
                    <a:pt x="844931" y="9385313"/>
                    <a:pt x="723900" y="9367279"/>
                    <a:pt x="607949" y="9330576"/>
                  </a:cubicBezTo>
                  <a:cubicBezTo>
                    <a:pt x="501777" y="9297048"/>
                    <a:pt x="399542" y="9247772"/>
                    <a:pt x="315849" y="9173350"/>
                  </a:cubicBezTo>
                  <a:cubicBezTo>
                    <a:pt x="227203" y="9094484"/>
                    <a:pt x="170053" y="8989327"/>
                    <a:pt x="135636" y="8876805"/>
                  </a:cubicBezTo>
                  <a:cubicBezTo>
                    <a:pt x="98425" y="8755139"/>
                    <a:pt x="85852" y="8627250"/>
                    <a:pt x="71882" y="8501266"/>
                  </a:cubicBezTo>
                  <a:cubicBezTo>
                    <a:pt x="55626" y="8354582"/>
                    <a:pt x="40894" y="8207770"/>
                    <a:pt x="27813" y="8060830"/>
                  </a:cubicBezTo>
                  <a:cubicBezTo>
                    <a:pt x="14732" y="5883396"/>
                    <a:pt x="32004" y="5097196"/>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6052136" y="18796"/>
                  </a:cubicBezTo>
                  <a:cubicBezTo>
                    <a:pt x="12014880" y="17526"/>
                    <a:pt x="12280438" y="10541"/>
                    <a:pt x="12546122" y="5334"/>
                  </a:cubicBezTo>
                  <a:cubicBezTo>
                    <a:pt x="12819806" y="0"/>
                    <a:pt x="13093492" y="5334"/>
                    <a:pt x="13367049" y="10160"/>
                  </a:cubicBezTo>
                  <a:cubicBezTo>
                    <a:pt x="13644164" y="14986"/>
                    <a:pt x="13920769" y="13208"/>
                    <a:pt x="14197884" y="9144"/>
                  </a:cubicBezTo>
                  <a:cubicBezTo>
                    <a:pt x="14386732" y="6350"/>
                    <a:pt x="14632223" y="30734"/>
                    <a:pt x="14716297" y="230505"/>
                  </a:cubicBezTo>
                  <a:cubicBezTo>
                    <a:pt x="14740936" y="289052"/>
                    <a:pt x="14747031" y="353060"/>
                    <a:pt x="14748810" y="415925"/>
                  </a:cubicBezTo>
                  <a:cubicBezTo>
                    <a:pt x="14750968" y="488442"/>
                    <a:pt x="14750588" y="561086"/>
                    <a:pt x="14751349" y="633603"/>
                  </a:cubicBezTo>
                  <a:cubicBezTo>
                    <a:pt x="14752873" y="781558"/>
                    <a:pt x="14718202" y="1194054"/>
                    <a:pt x="14719853" y="3032914"/>
                  </a:cubicBezTo>
                  <a:cubicBezTo>
                    <a:pt x="14723028" y="8122045"/>
                    <a:pt x="14762398" y="8155572"/>
                    <a:pt x="14765446" y="8453514"/>
                  </a:cubicBezTo>
                  <a:cubicBezTo>
                    <a:pt x="14766843" y="8588642"/>
                    <a:pt x="14774717" y="8726437"/>
                    <a:pt x="14749952" y="8860041"/>
                  </a:cubicBezTo>
                  <a:close/>
                </a:path>
              </a:pathLst>
            </a:custGeom>
            <a:solidFill>
              <a:srgbClr val="FFF8ED"/>
            </a:solidFill>
          </p:spPr>
        </p:sp>
      </p:grpSp>
      <p:sp>
        <p:nvSpPr>
          <p:cNvPr name="TextBox 10" id="10"/>
          <p:cNvSpPr txBox="true"/>
          <p:nvPr/>
        </p:nvSpPr>
        <p:spPr>
          <a:xfrm rot="0">
            <a:off x="1211543" y="662936"/>
            <a:ext cx="5332099" cy="1009654"/>
          </a:xfrm>
          <a:prstGeom prst="rect">
            <a:avLst/>
          </a:prstGeom>
        </p:spPr>
        <p:txBody>
          <a:bodyPr anchor="t" rtlCol="false" tIns="0" lIns="0" bIns="0" rIns="0">
            <a:spAutoFit/>
          </a:bodyPr>
          <a:lstStyle/>
          <a:p>
            <a:pPr algn="l">
              <a:lnSpc>
                <a:spcPts val="7500"/>
              </a:lnSpc>
            </a:pPr>
            <a:r>
              <a:rPr lang="en-US" sz="7500" spc="-75" b="true">
                <a:solidFill>
                  <a:srgbClr val="303F80"/>
                </a:solidFill>
                <a:latin typeface="TT Rounds Condensed Bold"/>
                <a:ea typeface="TT Rounds Condensed Bold"/>
                <a:cs typeface="TT Rounds Condensed Bold"/>
                <a:sym typeface="TT Rounds Condensed Bold"/>
              </a:rPr>
              <a:t>Prevention</a:t>
            </a:r>
          </a:p>
        </p:txBody>
      </p:sp>
      <p:sp>
        <p:nvSpPr>
          <p:cNvPr name="TextBox 11" id="11"/>
          <p:cNvSpPr txBox="true"/>
          <p:nvPr/>
        </p:nvSpPr>
        <p:spPr>
          <a:xfrm rot="0">
            <a:off x="1028700" y="2058988"/>
            <a:ext cx="8993604" cy="7004685"/>
          </a:xfrm>
          <a:prstGeom prst="rect">
            <a:avLst/>
          </a:prstGeom>
        </p:spPr>
        <p:txBody>
          <a:bodyPr anchor="t" rtlCol="false" tIns="0" lIns="0" bIns="0" rIns="0">
            <a:spAutoFit/>
          </a:bodyPr>
          <a:lstStyle/>
          <a:p>
            <a:pPr algn="l">
              <a:lnSpc>
                <a:spcPts val="3510"/>
              </a:lnSpc>
            </a:pPr>
            <a:r>
              <a:rPr lang="en-US" sz="2700" b="true">
                <a:solidFill>
                  <a:srgbClr val="3F322B"/>
                </a:solidFill>
                <a:latin typeface="TT Rounds Neue Bold"/>
                <a:ea typeface="TT Rounds Neue Bold"/>
                <a:cs typeface="TT Rounds Neue Bold"/>
                <a:sym typeface="TT Rounds Neue Bold"/>
              </a:rPr>
              <a:t>1.Remove Ticks Promptly</a:t>
            </a:r>
            <a:r>
              <a:rPr lang="en-US" sz="2700">
                <a:solidFill>
                  <a:srgbClr val="3F322B"/>
                </a:solidFill>
                <a:latin typeface="TT Rounds Neue"/>
                <a:ea typeface="TT Rounds Neue"/>
                <a:cs typeface="TT Rounds Neue"/>
                <a:sym typeface="TT Rounds Neue"/>
              </a:rPr>
              <a:t>: Ticks need at least 24 hours to transmit bacteria. Use tweezers to pull the tick out slowly.</a:t>
            </a:r>
          </a:p>
          <a:p>
            <a:pPr algn="l">
              <a:lnSpc>
                <a:spcPts val="3510"/>
              </a:lnSpc>
            </a:pPr>
          </a:p>
          <a:p>
            <a:pPr algn="l">
              <a:lnSpc>
                <a:spcPts val="3510"/>
              </a:lnSpc>
            </a:pPr>
            <a:r>
              <a:rPr lang="en-US" sz="2700" b="true">
                <a:solidFill>
                  <a:srgbClr val="3F322B"/>
                </a:solidFill>
                <a:latin typeface="TT Rounds Neue Bold"/>
                <a:ea typeface="TT Rounds Neue Bold"/>
                <a:cs typeface="TT Rounds Neue Bold"/>
                <a:sym typeface="TT Rounds Neue Bold"/>
              </a:rPr>
              <a:t>2.High-Risk Period: </a:t>
            </a:r>
            <a:r>
              <a:rPr lang="en-US" sz="2700">
                <a:solidFill>
                  <a:srgbClr val="3F322B"/>
                </a:solidFill>
                <a:latin typeface="TT Rounds Neue"/>
                <a:ea typeface="TT Rounds Neue"/>
                <a:cs typeface="TT Rounds Neue"/>
                <a:sym typeface="TT Rounds Neue"/>
              </a:rPr>
              <a:t>Peak risk is from May to July when deer tick nymphs are most active.</a:t>
            </a:r>
          </a:p>
          <a:p>
            <a:pPr algn="l">
              <a:lnSpc>
                <a:spcPts val="3510"/>
              </a:lnSpc>
            </a:pPr>
          </a:p>
          <a:p>
            <a:pPr algn="l">
              <a:lnSpc>
                <a:spcPts val="3510"/>
              </a:lnSpc>
            </a:pPr>
            <a:r>
              <a:rPr lang="en-US" sz="2700" b="true">
                <a:solidFill>
                  <a:srgbClr val="3F322B"/>
                </a:solidFill>
                <a:latin typeface="TT Rounds Neue Bold"/>
                <a:ea typeface="TT Rounds Neue Bold"/>
                <a:cs typeface="TT Rounds Neue Bold"/>
                <a:sym typeface="TT Rounds Neue Bold"/>
              </a:rPr>
              <a:t>3.Protective Clothing: </a:t>
            </a:r>
            <a:r>
              <a:rPr lang="en-US" sz="2700">
                <a:solidFill>
                  <a:srgbClr val="3F322B"/>
                </a:solidFill>
                <a:latin typeface="TT Rounds Neue"/>
                <a:ea typeface="TT Rounds Neue"/>
                <a:cs typeface="TT Rounds Neue"/>
                <a:sym typeface="TT Rounds Neue"/>
              </a:rPr>
              <a:t>Wear light-colored clothes, tuck pants into socks, and check for ticks after being in wooded areas.</a:t>
            </a:r>
          </a:p>
          <a:p>
            <a:pPr algn="l">
              <a:lnSpc>
                <a:spcPts val="3510"/>
              </a:lnSpc>
            </a:pPr>
          </a:p>
          <a:p>
            <a:pPr algn="l">
              <a:lnSpc>
                <a:spcPts val="3510"/>
              </a:lnSpc>
            </a:pPr>
            <a:r>
              <a:rPr lang="en-US" sz="2700" b="true">
                <a:solidFill>
                  <a:srgbClr val="3F322B"/>
                </a:solidFill>
                <a:latin typeface="TT Rounds Neue Bold"/>
                <a:ea typeface="TT Rounds Neue Bold"/>
                <a:cs typeface="TT Rounds Neue Bold"/>
                <a:sym typeface="TT Rounds Neue Bold"/>
              </a:rPr>
              <a:t>4.Use Repellents:</a:t>
            </a:r>
            <a:r>
              <a:rPr lang="en-US" sz="2700">
                <a:solidFill>
                  <a:srgbClr val="3F322B"/>
                </a:solidFill>
                <a:latin typeface="TT Rounds Neue"/>
                <a:ea typeface="TT Rounds Neue"/>
                <a:cs typeface="TT Rounds Neue"/>
                <a:sym typeface="TT Rounds Neue"/>
              </a:rPr>
              <a:t> DEET or permethrin repellents are effective. Permethrin is only for clothes.</a:t>
            </a:r>
          </a:p>
          <a:p>
            <a:pPr algn="l">
              <a:lnSpc>
                <a:spcPts val="3510"/>
              </a:lnSpc>
            </a:pPr>
          </a:p>
          <a:p>
            <a:pPr algn="l">
              <a:lnSpc>
                <a:spcPts val="3510"/>
              </a:lnSpc>
            </a:pPr>
            <a:r>
              <a:rPr lang="en-US" sz="2700" b="true">
                <a:solidFill>
                  <a:srgbClr val="3F322B"/>
                </a:solidFill>
                <a:latin typeface="TT Rounds Neue Bold"/>
                <a:ea typeface="TT Rounds Neue Bold"/>
                <a:cs typeface="TT Rounds Neue Bold"/>
                <a:sym typeface="TT Rounds Neue Bold"/>
              </a:rPr>
              <a:t>5.Body Checks:</a:t>
            </a:r>
            <a:r>
              <a:rPr lang="en-US" sz="2700">
                <a:solidFill>
                  <a:srgbClr val="3F322B"/>
                </a:solidFill>
                <a:latin typeface="TT Rounds Neue"/>
                <a:ea typeface="TT Rounds Neue"/>
                <a:cs typeface="TT Rounds Neue"/>
                <a:sym typeface="TT Rounds Neue"/>
              </a:rPr>
              <a:t> Check your body after exposure, focusing on hard-to-see areas like the scalp, armpits, and groin.</a:t>
            </a:r>
          </a:p>
          <a:p>
            <a:pPr algn="l">
              <a:lnSpc>
                <a:spcPts val="3510"/>
              </a:lnSpc>
            </a:pPr>
          </a:p>
        </p:txBody>
      </p:sp>
      <p:sp>
        <p:nvSpPr>
          <p:cNvPr name="TextBox 12" id="12"/>
          <p:cNvSpPr txBox="true"/>
          <p:nvPr/>
        </p:nvSpPr>
        <p:spPr>
          <a:xfrm rot="0">
            <a:off x="11120943" y="1644015"/>
            <a:ext cx="6114443" cy="3499485"/>
          </a:xfrm>
          <a:prstGeom prst="rect">
            <a:avLst/>
          </a:prstGeom>
        </p:spPr>
        <p:txBody>
          <a:bodyPr anchor="t" rtlCol="false" tIns="0" lIns="0" bIns="0" rIns="0">
            <a:spAutoFit/>
          </a:bodyPr>
          <a:lstStyle/>
          <a:p>
            <a:pPr algn="l" marL="582932" indent="-291466" lvl="1">
              <a:lnSpc>
                <a:spcPts val="3510"/>
              </a:lnSpc>
              <a:buFont typeface="Arial"/>
              <a:buChar char="•"/>
            </a:pPr>
            <a:r>
              <a:rPr lang="en-US" sz="2700">
                <a:solidFill>
                  <a:srgbClr val="3F322B"/>
                </a:solidFill>
                <a:latin typeface="TT Rounds Neue"/>
                <a:ea typeface="TT Rounds Neue"/>
                <a:cs typeface="TT Rounds Neue"/>
                <a:sym typeface="TT Rounds Neue"/>
              </a:rPr>
              <a:t>Early treatment with amoxicillin or tetracycline is effective and can prevent complications like arthritis.</a:t>
            </a:r>
          </a:p>
          <a:p>
            <a:pPr algn="l" marL="582932" indent="-291466" lvl="1">
              <a:lnSpc>
                <a:spcPts val="3510"/>
              </a:lnSpc>
              <a:buFont typeface="Arial"/>
              <a:buChar char="•"/>
            </a:pPr>
            <a:r>
              <a:rPr lang="en-US" sz="2700">
                <a:solidFill>
                  <a:srgbClr val="3F322B"/>
                </a:solidFill>
                <a:latin typeface="TT Rounds Neue"/>
                <a:ea typeface="TT Rounds Neue"/>
                <a:cs typeface="TT Rounds Neue"/>
                <a:sym typeface="TT Rounds Neue"/>
              </a:rPr>
              <a:t>If nervous system involvement is suspected, penicillin is used because it can cross the blood-brain barrier.</a:t>
            </a:r>
          </a:p>
          <a:p>
            <a:pPr algn="l">
              <a:lnSpc>
                <a:spcPts val="3510"/>
              </a:lnSpc>
            </a:pPr>
          </a:p>
        </p:txBody>
      </p:sp>
      <p:sp>
        <p:nvSpPr>
          <p:cNvPr name="TextBox 13" id="13"/>
          <p:cNvSpPr txBox="true"/>
          <p:nvPr/>
        </p:nvSpPr>
        <p:spPr>
          <a:xfrm rot="0">
            <a:off x="11144857" y="822325"/>
            <a:ext cx="6114443" cy="46990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Treatment</a:t>
            </a:r>
          </a:p>
        </p:txBody>
      </p:sp>
      <p:sp>
        <p:nvSpPr>
          <p:cNvPr name="Freeform 14" id="14"/>
          <p:cNvSpPr/>
          <p:nvPr/>
        </p:nvSpPr>
        <p:spPr>
          <a:xfrm flipH="false" flipV="false" rot="0">
            <a:off x="14475667" y="5803835"/>
            <a:ext cx="4911447" cy="4939982"/>
          </a:xfrm>
          <a:custGeom>
            <a:avLst/>
            <a:gdLst/>
            <a:ahLst/>
            <a:cxnLst/>
            <a:rect r="r" b="b" t="t" l="l"/>
            <a:pathLst>
              <a:path h="4939982" w="4911447">
                <a:moveTo>
                  <a:pt x="0" y="0"/>
                </a:moveTo>
                <a:lnTo>
                  <a:pt x="4911447" y="0"/>
                </a:lnTo>
                <a:lnTo>
                  <a:pt x="4911447" y="4939983"/>
                </a:lnTo>
                <a:lnTo>
                  <a:pt x="0" y="4939983"/>
                </a:lnTo>
                <a:lnTo>
                  <a:pt x="0" y="0"/>
                </a:lnTo>
                <a:close/>
              </a:path>
            </a:pathLst>
          </a:custGeom>
          <a:blipFill>
            <a:blip r:embed="rId6">
              <a:extLst>
                <a:ext uri="{96DAC541-7B7A-43D3-8B79-37D633B846F1}">
                  <asvg:svgBlip xmlns:asvg="http://schemas.microsoft.com/office/drawing/2016/SVG/main" r:embed="rId7"/>
                </a:ext>
              </a:extLst>
            </a:blip>
            <a:stretch>
              <a:fillRect l="0" t="0" r="0" b="-85363"/>
            </a:stretch>
          </a:blipFill>
        </p:spPr>
      </p:sp>
      <p:sp>
        <p:nvSpPr>
          <p:cNvPr name="TextBox 15" id="15"/>
          <p:cNvSpPr txBox="true"/>
          <p:nvPr/>
        </p:nvSpPr>
        <p:spPr>
          <a:xfrm rot="0">
            <a:off x="11322866" y="6085210"/>
            <a:ext cx="5458623" cy="3061335"/>
          </a:xfrm>
          <a:prstGeom prst="rect">
            <a:avLst/>
          </a:prstGeom>
        </p:spPr>
        <p:txBody>
          <a:bodyPr anchor="t" rtlCol="false" tIns="0" lIns="0" bIns="0" rIns="0">
            <a:spAutoFit/>
          </a:bodyPr>
          <a:lstStyle/>
          <a:p>
            <a:pPr algn="l" marL="582932" indent="-291466" lvl="1">
              <a:lnSpc>
                <a:spcPts val="3510"/>
              </a:lnSpc>
              <a:buFont typeface="Arial"/>
              <a:buChar char="•"/>
            </a:pPr>
            <a:r>
              <a:rPr lang="en-US" sz="2700">
                <a:solidFill>
                  <a:srgbClr val="3F322B"/>
                </a:solidFill>
                <a:latin typeface="TT Rounds Neue"/>
                <a:ea typeface="TT Rounds Neue"/>
                <a:cs typeface="TT Rounds Neue"/>
                <a:sym typeface="TT Rounds Neue"/>
              </a:rPr>
              <a:t>Early diagnosis and prompt treatment are crucial to avoid the progression of Lyme disease and the development of severe, long-term complications.</a:t>
            </a:r>
          </a:p>
          <a:p>
            <a:pPr algn="l">
              <a:lnSpc>
                <a:spcPts val="3510"/>
              </a:lnSpc>
            </a:pPr>
          </a:p>
        </p:txBody>
      </p:sp>
      <p:sp>
        <p:nvSpPr>
          <p:cNvPr name="TextBox 16" id="16"/>
          <p:cNvSpPr txBox="true"/>
          <p:nvPr/>
        </p:nvSpPr>
        <p:spPr>
          <a:xfrm rot="0">
            <a:off x="11472767" y="5333935"/>
            <a:ext cx="5458623" cy="46990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Importance of Early Diagnosis</a:t>
            </a:r>
          </a:p>
        </p:txBody>
      </p:sp>
      <p:sp>
        <p:nvSpPr>
          <p:cNvPr name="Freeform 17" id="17"/>
          <p:cNvSpPr/>
          <p:nvPr/>
        </p:nvSpPr>
        <p:spPr>
          <a:xfrm flipH="false" flipV="false" rot="0">
            <a:off x="10022304" y="569062"/>
            <a:ext cx="1626747" cy="1446326"/>
          </a:xfrm>
          <a:custGeom>
            <a:avLst/>
            <a:gdLst/>
            <a:ahLst/>
            <a:cxnLst/>
            <a:rect r="r" b="b" t="t" l="l"/>
            <a:pathLst>
              <a:path h="1446326" w="1626747">
                <a:moveTo>
                  <a:pt x="0" y="0"/>
                </a:moveTo>
                <a:lnTo>
                  <a:pt x="1626746" y="0"/>
                </a:lnTo>
                <a:lnTo>
                  <a:pt x="1626746" y="1446326"/>
                </a:lnTo>
                <a:lnTo>
                  <a:pt x="0" y="14463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true" rot="-7590159">
            <a:off x="15211624" y="-537247"/>
            <a:ext cx="4743923" cy="2604845"/>
          </a:xfrm>
          <a:custGeom>
            <a:avLst/>
            <a:gdLst/>
            <a:ahLst/>
            <a:cxnLst/>
            <a:rect r="r" b="b" t="t" l="l"/>
            <a:pathLst>
              <a:path h="2604845" w="4743923">
                <a:moveTo>
                  <a:pt x="0" y="2604844"/>
                </a:moveTo>
                <a:lnTo>
                  <a:pt x="4743923" y="2604844"/>
                </a:lnTo>
                <a:lnTo>
                  <a:pt x="4743923" y="0"/>
                </a:lnTo>
                <a:lnTo>
                  <a:pt x="0" y="0"/>
                </a:lnTo>
                <a:lnTo>
                  <a:pt x="0" y="2604844"/>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5DEE1"/>
        </a:solidFill>
      </p:bgPr>
    </p:bg>
    <p:spTree>
      <p:nvGrpSpPr>
        <p:cNvPr id="1" name=""/>
        <p:cNvGrpSpPr/>
        <p:nvPr/>
      </p:nvGrpSpPr>
      <p:grpSpPr>
        <a:xfrm>
          <a:off x="0" y="0"/>
          <a:ext cx="0" cy="0"/>
          <a:chOff x="0" y="0"/>
          <a:chExt cx="0" cy="0"/>
        </a:xfrm>
      </p:grpSpPr>
      <p:sp>
        <p:nvSpPr>
          <p:cNvPr name="Freeform 2" id="2"/>
          <p:cNvSpPr/>
          <p:nvPr/>
        </p:nvSpPr>
        <p:spPr>
          <a:xfrm flipH="false" flipV="false" rot="-2412552">
            <a:off x="-1838001" y="-555536"/>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693625">
            <a:off x="2239660" y="7385632"/>
            <a:ext cx="8733399" cy="4795430"/>
          </a:xfrm>
          <a:custGeom>
            <a:avLst/>
            <a:gdLst/>
            <a:ahLst/>
            <a:cxnLst/>
            <a:rect r="r" b="b" t="t" l="l"/>
            <a:pathLst>
              <a:path h="4795430" w="8733399">
                <a:moveTo>
                  <a:pt x="0" y="0"/>
                </a:moveTo>
                <a:lnTo>
                  <a:pt x="8733399" y="0"/>
                </a:lnTo>
                <a:lnTo>
                  <a:pt x="8733399" y="4795430"/>
                </a:lnTo>
                <a:lnTo>
                  <a:pt x="0" y="4795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06437" y="678961"/>
            <a:ext cx="10739567" cy="8929078"/>
            <a:chOff x="0" y="0"/>
            <a:chExt cx="37404836" cy="31099084"/>
          </a:xfrm>
        </p:grpSpPr>
        <p:sp>
          <p:nvSpPr>
            <p:cNvPr name="Freeform 5" id="5"/>
            <p:cNvSpPr/>
            <p:nvPr/>
          </p:nvSpPr>
          <p:spPr>
            <a:xfrm flipH="false" flipV="false" rot="0">
              <a:off x="-19304" y="-3175"/>
              <a:ext cx="37431126" cy="31106830"/>
            </a:xfrm>
            <a:custGeom>
              <a:avLst/>
              <a:gdLst/>
              <a:ahLst/>
              <a:cxnLst/>
              <a:rect r="r" b="b" t="t" l="l"/>
              <a:pathLst>
                <a:path h="31106830" w="37431126">
                  <a:moveTo>
                    <a:pt x="37406361" y="30523138"/>
                  </a:moveTo>
                  <a:cubicBezTo>
                    <a:pt x="37384642" y="30640486"/>
                    <a:pt x="37335876" y="30791742"/>
                    <a:pt x="37250532" y="30875436"/>
                  </a:cubicBezTo>
                  <a:cubicBezTo>
                    <a:pt x="37065238" y="31057047"/>
                    <a:pt x="36699096" y="31076987"/>
                    <a:pt x="36292064" y="31053618"/>
                  </a:cubicBezTo>
                  <a:cubicBezTo>
                    <a:pt x="35999709" y="31036853"/>
                    <a:pt x="35796509" y="31079780"/>
                    <a:pt x="35503647" y="31082574"/>
                  </a:cubicBezTo>
                  <a:cubicBezTo>
                    <a:pt x="35205451" y="31085368"/>
                    <a:pt x="35069813" y="31086639"/>
                    <a:pt x="34771490" y="31089433"/>
                  </a:cubicBezTo>
                  <a:cubicBezTo>
                    <a:pt x="22843373" y="31092226"/>
                    <a:pt x="2587498" y="31095020"/>
                    <a:pt x="2289302" y="31097813"/>
                  </a:cubicBezTo>
                  <a:cubicBezTo>
                    <a:pt x="1995678" y="31100607"/>
                    <a:pt x="1701800" y="31106830"/>
                    <a:pt x="1408303" y="31096164"/>
                  </a:cubicBezTo>
                  <a:cubicBezTo>
                    <a:pt x="1260348" y="31090828"/>
                    <a:pt x="1112393" y="31080794"/>
                    <a:pt x="965454" y="31063016"/>
                  </a:cubicBezTo>
                  <a:cubicBezTo>
                    <a:pt x="844931" y="31048412"/>
                    <a:pt x="723900" y="31030376"/>
                    <a:pt x="607949" y="30993674"/>
                  </a:cubicBezTo>
                  <a:cubicBezTo>
                    <a:pt x="501777" y="30960144"/>
                    <a:pt x="399542" y="30910870"/>
                    <a:pt x="315849" y="30836446"/>
                  </a:cubicBezTo>
                  <a:cubicBezTo>
                    <a:pt x="227203" y="30757580"/>
                    <a:pt x="170053" y="30652424"/>
                    <a:pt x="135636" y="30539903"/>
                  </a:cubicBezTo>
                  <a:cubicBezTo>
                    <a:pt x="98425" y="30418236"/>
                    <a:pt x="85852" y="30290346"/>
                    <a:pt x="71882" y="30164363"/>
                  </a:cubicBezTo>
                  <a:cubicBezTo>
                    <a:pt x="55626" y="30017678"/>
                    <a:pt x="40894" y="29870868"/>
                    <a:pt x="27813" y="29723928"/>
                  </a:cubicBezTo>
                  <a:cubicBezTo>
                    <a:pt x="14732" y="20760463"/>
                    <a:pt x="32004" y="17429505"/>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4256514" y="18796"/>
                  </a:cubicBezTo>
                  <a:cubicBezTo>
                    <a:pt x="34671288" y="17526"/>
                    <a:pt x="34936844" y="10541"/>
                    <a:pt x="35202530" y="5334"/>
                  </a:cubicBezTo>
                  <a:cubicBezTo>
                    <a:pt x="35476213" y="0"/>
                    <a:pt x="35749898" y="5334"/>
                    <a:pt x="36023457" y="10160"/>
                  </a:cubicBezTo>
                  <a:cubicBezTo>
                    <a:pt x="36300572" y="14986"/>
                    <a:pt x="36577178" y="13208"/>
                    <a:pt x="36854290" y="9144"/>
                  </a:cubicBezTo>
                  <a:cubicBezTo>
                    <a:pt x="37043140" y="6350"/>
                    <a:pt x="37288632" y="30734"/>
                    <a:pt x="37372705" y="230505"/>
                  </a:cubicBezTo>
                  <a:cubicBezTo>
                    <a:pt x="37397342" y="289052"/>
                    <a:pt x="37403438" y="353060"/>
                    <a:pt x="37405217" y="415925"/>
                  </a:cubicBezTo>
                  <a:cubicBezTo>
                    <a:pt x="37407375" y="488442"/>
                    <a:pt x="37406994" y="561086"/>
                    <a:pt x="37407757" y="633603"/>
                  </a:cubicBezTo>
                  <a:cubicBezTo>
                    <a:pt x="37409282" y="781558"/>
                    <a:pt x="37374611" y="1194054"/>
                    <a:pt x="37376261" y="8683590"/>
                  </a:cubicBezTo>
                  <a:cubicBezTo>
                    <a:pt x="37379436" y="29785143"/>
                    <a:pt x="37418807" y="29818670"/>
                    <a:pt x="37421855" y="30116611"/>
                  </a:cubicBezTo>
                  <a:cubicBezTo>
                    <a:pt x="37423250" y="30251741"/>
                    <a:pt x="37431126" y="30389534"/>
                    <a:pt x="37406361" y="30523138"/>
                  </a:cubicBezTo>
                  <a:close/>
                </a:path>
              </a:pathLst>
            </a:custGeom>
            <a:solidFill>
              <a:srgbClr val="FFF8ED"/>
            </a:solidFill>
          </p:spPr>
        </p:sp>
      </p:grpSp>
      <p:sp>
        <p:nvSpPr>
          <p:cNvPr name="Freeform 6" id="6"/>
          <p:cNvSpPr/>
          <p:nvPr/>
        </p:nvSpPr>
        <p:spPr>
          <a:xfrm flipH="true" flipV="false" rot="0">
            <a:off x="12553409" y="265308"/>
            <a:ext cx="5734591" cy="14877478"/>
          </a:xfrm>
          <a:custGeom>
            <a:avLst/>
            <a:gdLst/>
            <a:ahLst/>
            <a:cxnLst/>
            <a:rect r="r" b="b" t="t" l="l"/>
            <a:pathLst>
              <a:path h="14877478" w="5734591">
                <a:moveTo>
                  <a:pt x="5734591" y="0"/>
                </a:moveTo>
                <a:lnTo>
                  <a:pt x="0" y="0"/>
                </a:lnTo>
                <a:lnTo>
                  <a:pt x="0" y="14877478"/>
                </a:lnTo>
                <a:lnTo>
                  <a:pt x="5734591" y="14877478"/>
                </a:lnTo>
                <a:lnTo>
                  <a:pt x="573459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96545" y="1141815"/>
            <a:ext cx="9959350" cy="8003370"/>
          </a:xfrm>
          <a:custGeom>
            <a:avLst/>
            <a:gdLst/>
            <a:ahLst/>
            <a:cxnLst/>
            <a:rect r="r" b="b" t="t" l="l"/>
            <a:pathLst>
              <a:path h="8003370" w="9959350">
                <a:moveTo>
                  <a:pt x="0" y="0"/>
                </a:moveTo>
                <a:lnTo>
                  <a:pt x="9959350" y="0"/>
                </a:lnTo>
                <a:lnTo>
                  <a:pt x="9959350" y="8003370"/>
                </a:lnTo>
                <a:lnTo>
                  <a:pt x="0" y="8003370"/>
                </a:lnTo>
                <a:lnTo>
                  <a:pt x="0" y="0"/>
                </a:lnTo>
                <a:close/>
              </a:path>
            </a:pathLst>
          </a:custGeom>
          <a:blipFill>
            <a:blip r:embed="rId8"/>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CE6BF"/>
        </a:solidFill>
      </p:bgPr>
    </p:bg>
    <p:spTree>
      <p:nvGrpSpPr>
        <p:cNvPr id="1" name=""/>
        <p:cNvGrpSpPr/>
        <p:nvPr/>
      </p:nvGrpSpPr>
      <p:grpSpPr>
        <a:xfrm>
          <a:off x="0" y="0"/>
          <a:ext cx="0" cy="0"/>
          <a:chOff x="0" y="0"/>
          <a:chExt cx="0" cy="0"/>
        </a:xfrm>
      </p:grpSpPr>
      <p:sp>
        <p:nvSpPr>
          <p:cNvPr name="Freeform 2" id="2"/>
          <p:cNvSpPr/>
          <p:nvPr/>
        </p:nvSpPr>
        <p:spPr>
          <a:xfrm flipH="false" flipV="false" rot="0">
            <a:off x="-499248" y="6815466"/>
            <a:ext cx="1832655" cy="1629396"/>
          </a:xfrm>
          <a:custGeom>
            <a:avLst/>
            <a:gdLst/>
            <a:ahLst/>
            <a:cxnLst/>
            <a:rect r="r" b="b" t="t" l="l"/>
            <a:pathLst>
              <a:path h="1629396" w="1832655">
                <a:moveTo>
                  <a:pt x="0" y="0"/>
                </a:moveTo>
                <a:lnTo>
                  <a:pt x="1832654" y="0"/>
                </a:lnTo>
                <a:lnTo>
                  <a:pt x="1832654" y="1629397"/>
                </a:lnTo>
                <a:lnTo>
                  <a:pt x="0" y="1629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016553" y="7630165"/>
            <a:ext cx="8254895" cy="4532688"/>
          </a:xfrm>
          <a:custGeom>
            <a:avLst/>
            <a:gdLst/>
            <a:ahLst/>
            <a:cxnLst/>
            <a:rect r="r" b="b" t="t" l="l"/>
            <a:pathLst>
              <a:path h="4532688" w="8254895">
                <a:moveTo>
                  <a:pt x="0" y="4532687"/>
                </a:moveTo>
                <a:lnTo>
                  <a:pt x="8254894" y="4532687"/>
                </a:lnTo>
                <a:lnTo>
                  <a:pt x="8254894" y="0"/>
                </a:lnTo>
                <a:lnTo>
                  <a:pt x="0" y="0"/>
                </a:lnTo>
                <a:lnTo>
                  <a:pt x="0" y="453268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5327" y="42012"/>
            <a:ext cx="1626747" cy="1446326"/>
          </a:xfrm>
          <a:custGeom>
            <a:avLst/>
            <a:gdLst/>
            <a:ahLst/>
            <a:cxnLst/>
            <a:rect r="r" b="b" t="t" l="l"/>
            <a:pathLst>
              <a:path h="1446326" w="1626747">
                <a:moveTo>
                  <a:pt x="0" y="0"/>
                </a:moveTo>
                <a:lnTo>
                  <a:pt x="1626746" y="0"/>
                </a:lnTo>
                <a:lnTo>
                  <a:pt x="1626746" y="1446326"/>
                </a:lnTo>
                <a:lnTo>
                  <a:pt x="0" y="14463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7590159">
            <a:off x="15211624" y="-537247"/>
            <a:ext cx="4743923" cy="2604845"/>
          </a:xfrm>
          <a:custGeom>
            <a:avLst/>
            <a:gdLst/>
            <a:ahLst/>
            <a:cxnLst/>
            <a:rect r="r" b="b" t="t" l="l"/>
            <a:pathLst>
              <a:path h="2604845" w="4743923">
                <a:moveTo>
                  <a:pt x="0" y="2604844"/>
                </a:moveTo>
                <a:lnTo>
                  <a:pt x="4743923" y="2604844"/>
                </a:lnTo>
                <a:lnTo>
                  <a:pt x="4743923" y="0"/>
                </a:lnTo>
                <a:lnTo>
                  <a:pt x="0" y="0"/>
                </a:lnTo>
                <a:lnTo>
                  <a:pt x="0" y="2604844"/>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846084" y="1922703"/>
            <a:ext cx="12595831" cy="6993521"/>
            <a:chOff x="0" y="0"/>
            <a:chExt cx="16794442" cy="9324694"/>
          </a:xfrm>
        </p:grpSpPr>
        <p:grpSp>
          <p:nvGrpSpPr>
            <p:cNvPr name="Group 7" id="7"/>
            <p:cNvGrpSpPr/>
            <p:nvPr/>
          </p:nvGrpSpPr>
          <p:grpSpPr>
            <a:xfrm rot="0">
              <a:off x="0" y="0"/>
              <a:ext cx="16794442" cy="9324694"/>
              <a:chOff x="0" y="0"/>
              <a:chExt cx="28361706" cy="15747129"/>
            </a:xfrm>
          </p:grpSpPr>
          <p:sp>
            <p:nvSpPr>
              <p:cNvPr name="Freeform 8" id="8"/>
              <p:cNvSpPr/>
              <p:nvPr/>
            </p:nvSpPr>
            <p:spPr>
              <a:xfrm flipH="false" flipV="false" rot="0">
                <a:off x="-19304" y="-3175"/>
                <a:ext cx="28387994" cy="15754876"/>
              </a:xfrm>
              <a:custGeom>
                <a:avLst/>
                <a:gdLst/>
                <a:ahLst/>
                <a:cxnLst/>
                <a:rect r="r" b="b" t="t" l="l"/>
                <a:pathLst>
                  <a:path h="15754876" w="28387994">
                    <a:moveTo>
                      <a:pt x="28363230" y="15171184"/>
                    </a:moveTo>
                    <a:cubicBezTo>
                      <a:pt x="28341513" y="15288532"/>
                      <a:pt x="28292744" y="15439789"/>
                      <a:pt x="28207400" y="15523482"/>
                    </a:cubicBezTo>
                    <a:cubicBezTo>
                      <a:pt x="28022109" y="15705093"/>
                      <a:pt x="27655967" y="15725031"/>
                      <a:pt x="27248932" y="15701663"/>
                    </a:cubicBezTo>
                    <a:cubicBezTo>
                      <a:pt x="26956578" y="15684898"/>
                      <a:pt x="26753378" y="15727824"/>
                      <a:pt x="26460515" y="15730620"/>
                    </a:cubicBezTo>
                    <a:cubicBezTo>
                      <a:pt x="26162319" y="15733413"/>
                      <a:pt x="26026684" y="15734683"/>
                      <a:pt x="25728361" y="15737477"/>
                    </a:cubicBezTo>
                    <a:cubicBezTo>
                      <a:pt x="17129756" y="15740272"/>
                      <a:pt x="2587498" y="15743065"/>
                      <a:pt x="2289302" y="15745859"/>
                    </a:cubicBezTo>
                    <a:cubicBezTo>
                      <a:pt x="1995678" y="15748653"/>
                      <a:pt x="1701800" y="15754876"/>
                      <a:pt x="1408303" y="15744208"/>
                    </a:cubicBezTo>
                    <a:cubicBezTo>
                      <a:pt x="1260348" y="15738873"/>
                      <a:pt x="1112393" y="15728841"/>
                      <a:pt x="965454" y="15711061"/>
                    </a:cubicBezTo>
                    <a:cubicBezTo>
                      <a:pt x="844931" y="15696456"/>
                      <a:pt x="723900" y="15678421"/>
                      <a:pt x="607949" y="15641720"/>
                    </a:cubicBezTo>
                    <a:cubicBezTo>
                      <a:pt x="501777" y="15608191"/>
                      <a:pt x="399542" y="15558915"/>
                      <a:pt x="315849" y="15484494"/>
                    </a:cubicBezTo>
                    <a:cubicBezTo>
                      <a:pt x="227203" y="15405626"/>
                      <a:pt x="170053" y="15300469"/>
                      <a:pt x="135636" y="15187949"/>
                    </a:cubicBezTo>
                    <a:cubicBezTo>
                      <a:pt x="98425" y="15066282"/>
                      <a:pt x="85852" y="14938394"/>
                      <a:pt x="71882" y="14812409"/>
                    </a:cubicBezTo>
                    <a:cubicBezTo>
                      <a:pt x="55626" y="14665723"/>
                      <a:pt x="40894" y="14518912"/>
                      <a:pt x="27813" y="14371972"/>
                    </a:cubicBezTo>
                    <a:cubicBezTo>
                      <a:pt x="14732" y="10217554"/>
                      <a:pt x="32004" y="8689987"/>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981800" y="18796"/>
                    </a:cubicBezTo>
                    <a:cubicBezTo>
                      <a:pt x="25628158" y="17526"/>
                      <a:pt x="25893715" y="10541"/>
                      <a:pt x="26159398" y="5334"/>
                    </a:cubicBezTo>
                    <a:cubicBezTo>
                      <a:pt x="26433084" y="0"/>
                      <a:pt x="26706770" y="5334"/>
                      <a:pt x="26980328" y="10160"/>
                    </a:cubicBezTo>
                    <a:cubicBezTo>
                      <a:pt x="27257440" y="14986"/>
                      <a:pt x="27534046" y="13208"/>
                      <a:pt x="27811161" y="9144"/>
                    </a:cubicBezTo>
                    <a:cubicBezTo>
                      <a:pt x="28000012" y="6350"/>
                      <a:pt x="28245500" y="30734"/>
                      <a:pt x="28329576" y="230505"/>
                    </a:cubicBezTo>
                    <a:cubicBezTo>
                      <a:pt x="28354213" y="289052"/>
                      <a:pt x="28360309" y="353060"/>
                      <a:pt x="28362089" y="415925"/>
                    </a:cubicBezTo>
                    <a:cubicBezTo>
                      <a:pt x="28364247" y="488442"/>
                      <a:pt x="28363865" y="561086"/>
                      <a:pt x="28364628" y="633603"/>
                    </a:cubicBezTo>
                    <a:cubicBezTo>
                      <a:pt x="28366150" y="781558"/>
                      <a:pt x="28331480" y="1194054"/>
                      <a:pt x="28333132" y="4679134"/>
                    </a:cubicBezTo>
                    <a:cubicBezTo>
                      <a:pt x="28336307" y="14433187"/>
                      <a:pt x="28375675" y="14466715"/>
                      <a:pt x="28378723" y="14764657"/>
                    </a:cubicBezTo>
                    <a:cubicBezTo>
                      <a:pt x="28380122" y="14899785"/>
                      <a:pt x="28387994" y="15037580"/>
                      <a:pt x="28363230" y="15171184"/>
                    </a:cubicBezTo>
                    <a:close/>
                  </a:path>
                </a:pathLst>
              </a:custGeom>
              <a:solidFill>
                <a:srgbClr val="FFF8ED"/>
              </a:solidFill>
            </p:spPr>
          </p:sp>
        </p:grpSp>
        <p:sp>
          <p:nvSpPr>
            <p:cNvPr name="Freeform 9" id="9"/>
            <p:cNvSpPr/>
            <p:nvPr/>
          </p:nvSpPr>
          <p:spPr>
            <a:xfrm flipH="false" flipV="false" rot="0">
              <a:off x="357820" y="306818"/>
              <a:ext cx="16078801" cy="8642355"/>
            </a:xfrm>
            <a:custGeom>
              <a:avLst/>
              <a:gdLst/>
              <a:ahLst/>
              <a:cxnLst/>
              <a:rect r="r" b="b" t="t" l="l"/>
              <a:pathLst>
                <a:path h="8642355" w="16078801">
                  <a:moveTo>
                    <a:pt x="0" y="0"/>
                  </a:moveTo>
                  <a:lnTo>
                    <a:pt x="16078801" y="0"/>
                  </a:lnTo>
                  <a:lnTo>
                    <a:pt x="16078801" y="8642355"/>
                  </a:lnTo>
                  <a:lnTo>
                    <a:pt x="0" y="8642355"/>
                  </a:lnTo>
                  <a:lnTo>
                    <a:pt x="0" y="0"/>
                  </a:lnTo>
                  <a:close/>
                </a:path>
              </a:pathLst>
            </a:custGeom>
            <a:blipFill>
              <a:blip r:embed="rId8"/>
              <a:stretch>
                <a:fillRect l="0" t="0" r="0" b="0"/>
              </a:stretch>
            </a:blipFill>
          </p:spPr>
        </p:sp>
      </p:grpSp>
      <p:sp>
        <p:nvSpPr>
          <p:cNvPr name="Freeform 10" id="10"/>
          <p:cNvSpPr/>
          <p:nvPr/>
        </p:nvSpPr>
        <p:spPr>
          <a:xfrm flipH="false" flipV="false" rot="0">
            <a:off x="14475667" y="5803835"/>
            <a:ext cx="4911447" cy="4939982"/>
          </a:xfrm>
          <a:custGeom>
            <a:avLst/>
            <a:gdLst/>
            <a:ahLst/>
            <a:cxnLst/>
            <a:rect r="r" b="b" t="t" l="l"/>
            <a:pathLst>
              <a:path h="4939982" w="4911447">
                <a:moveTo>
                  <a:pt x="0" y="0"/>
                </a:moveTo>
                <a:lnTo>
                  <a:pt x="4911447" y="0"/>
                </a:lnTo>
                <a:lnTo>
                  <a:pt x="4911447" y="4939983"/>
                </a:lnTo>
                <a:lnTo>
                  <a:pt x="0" y="4939983"/>
                </a:lnTo>
                <a:lnTo>
                  <a:pt x="0" y="0"/>
                </a:lnTo>
                <a:close/>
              </a:path>
            </a:pathLst>
          </a:custGeom>
          <a:blipFill>
            <a:blip r:embed="rId9">
              <a:extLst>
                <a:ext uri="{96DAC541-7B7A-43D3-8B79-37D633B846F1}">
                  <asvg:svgBlip xmlns:asvg="http://schemas.microsoft.com/office/drawing/2016/SVG/main" r:embed="rId10"/>
                </a:ext>
              </a:extLst>
            </a:blip>
            <a:stretch>
              <a:fillRect l="0" t="0" r="0" b="-85363"/>
            </a:stretch>
          </a:blipFill>
        </p:spPr>
      </p:sp>
      <p:sp>
        <p:nvSpPr>
          <p:cNvPr name="TextBox 11" id="11"/>
          <p:cNvSpPr txBox="true"/>
          <p:nvPr/>
        </p:nvSpPr>
        <p:spPr>
          <a:xfrm rot="0">
            <a:off x="2608532" y="637538"/>
            <a:ext cx="13070936" cy="906149"/>
          </a:xfrm>
          <a:prstGeom prst="rect">
            <a:avLst/>
          </a:prstGeom>
        </p:spPr>
        <p:txBody>
          <a:bodyPr anchor="t" rtlCol="false" tIns="0" lIns="0" bIns="0" rIns="0">
            <a:spAutoFit/>
          </a:bodyPr>
          <a:lstStyle/>
          <a:p>
            <a:pPr algn="l">
              <a:lnSpc>
                <a:spcPts val="6800"/>
              </a:lnSpc>
            </a:pPr>
            <a:r>
              <a:rPr lang="en-US" sz="6800" spc="-68" b="true">
                <a:solidFill>
                  <a:srgbClr val="303F80"/>
                </a:solidFill>
                <a:latin typeface="TT Rounds Condensed Bold"/>
                <a:ea typeface="TT Rounds Condensed Bold"/>
                <a:cs typeface="TT Rounds Condensed Bold"/>
                <a:sym typeface="TT Rounds Condensed Bold"/>
              </a:rPr>
              <a:t>ASSOCIATED WITH HUMAN DISEASE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0229">
            <a:off x="-322045" y="6411486"/>
            <a:ext cx="5055600" cy="4641960"/>
          </a:xfrm>
          <a:custGeom>
            <a:avLst/>
            <a:gdLst/>
            <a:ahLst/>
            <a:cxnLst/>
            <a:rect r="r" b="b" t="t" l="l"/>
            <a:pathLst>
              <a:path h="4641960" w="5055600">
                <a:moveTo>
                  <a:pt x="0" y="0"/>
                </a:moveTo>
                <a:lnTo>
                  <a:pt x="5055600" y="0"/>
                </a:lnTo>
                <a:lnTo>
                  <a:pt x="5055600" y="4641960"/>
                </a:lnTo>
                <a:lnTo>
                  <a:pt x="0" y="4641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216623" y="4918648"/>
            <a:ext cx="11705399" cy="4828795"/>
            <a:chOff x="0" y="0"/>
            <a:chExt cx="15607198" cy="6438393"/>
          </a:xfrm>
        </p:grpSpPr>
        <p:grpSp>
          <p:nvGrpSpPr>
            <p:cNvPr name="Group 5" id="5"/>
            <p:cNvGrpSpPr/>
            <p:nvPr/>
          </p:nvGrpSpPr>
          <p:grpSpPr>
            <a:xfrm rot="0">
              <a:off x="0" y="0"/>
              <a:ext cx="15607198" cy="6438393"/>
              <a:chOff x="0" y="0"/>
              <a:chExt cx="26977078" cy="11128776"/>
            </a:xfrm>
          </p:grpSpPr>
          <p:sp>
            <p:nvSpPr>
              <p:cNvPr name="Freeform 6" id="6"/>
              <p:cNvSpPr/>
              <p:nvPr/>
            </p:nvSpPr>
            <p:spPr>
              <a:xfrm flipH="false" flipV="false" rot="0">
                <a:off x="-19558" y="-6477"/>
                <a:ext cx="27015941" cy="11149096"/>
              </a:xfrm>
              <a:custGeom>
                <a:avLst/>
                <a:gdLst/>
                <a:ahLst/>
                <a:cxnLst/>
                <a:rect r="r" b="b" t="t" l="l"/>
                <a:pathLst>
                  <a:path h="11149096" w="27015941">
                    <a:moveTo>
                      <a:pt x="26987239" y="8552455"/>
                    </a:moveTo>
                    <a:cubicBezTo>
                      <a:pt x="26972759" y="9941326"/>
                      <a:pt x="26945201" y="10054230"/>
                      <a:pt x="26901006" y="10158115"/>
                    </a:cubicBezTo>
                    <a:cubicBezTo>
                      <a:pt x="26868366" y="10234696"/>
                      <a:pt x="26823280" y="10306070"/>
                      <a:pt x="26777689" y="10375539"/>
                    </a:cubicBezTo>
                    <a:cubicBezTo>
                      <a:pt x="26678374" y="10527050"/>
                      <a:pt x="26570424" y="10688086"/>
                      <a:pt x="26425137" y="10799211"/>
                    </a:cubicBezTo>
                    <a:cubicBezTo>
                      <a:pt x="26241619" y="10939419"/>
                      <a:pt x="26012385" y="11006856"/>
                      <a:pt x="25786960" y="11040893"/>
                    </a:cubicBezTo>
                    <a:cubicBezTo>
                      <a:pt x="25525595" y="11080389"/>
                      <a:pt x="25260927" y="11077469"/>
                      <a:pt x="24997275" y="11083437"/>
                    </a:cubicBezTo>
                    <a:cubicBezTo>
                      <a:pt x="24726765" y="11089660"/>
                      <a:pt x="24456635" y="11105535"/>
                      <a:pt x="24186506" y="11120140"/>
                    </a:cubicBezTo>
                    <a:cubicBezTo>
                      <a:pt x="2582291" y="11149096"/>
                      <a:pt x="1825117" y="11139698"/>
                      <a:pt x="1292479" y="11069468"/>
                    </a:cubicBezTo>
                    <a:cubicBezTo>
                      <a:pt x="841502" y="11010031"/>
                      <a:pt x="587502" y="10899669"/>
                      <a:pt x="286639" y="10537845"/>
                    </a:cubicBezTo>
                    <a:cubicBezTo>
                      <a:pt x="151130" y="10374905"/>
                      <a:pt x="54610" y="10178435"/>
                      <a:pt x="28702" y="9966854"/>
                    </a:cubicBezTo>
                    <a:cubicBezTo>
                      <a:pt x="0" y="5291802"/>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3925687" y="7620"/>
                    </a:cubicBezTo>
                    <a:cubicBezTo>
                      <a:pt x="24318841" y="0"/>
                      <a:pt x="24644342" y="39624"/>
                      <a:pt x="24920185" y="32004"/>
                    </a:cubicBezTo>
                    <a:cubicBezTo>
                      <a:pt x="25183838" y="24765"/>
                      <a:pt x="25528643" y="42672"/>
                      <a:pt x="25791279" y="72771"/>
                    </a:cubicBezTo>
                    <a:cubicBezTo>
                      <a:pt x="26226380" y="122428"/>
                      <a:pt x="26473394" y="161163"/>
                      <a:pt x="26724474" y="540258"/>
                    </a:cubicBezTo>
                    <a:cubicBezTo>
                      <a:pt x="26788482" y="638302"/>
                      <a:pt x="26845759" y="740664"/>
                      <a:pt x="26891481" y="848614"/>
                    </a:cubicBezTo>
                    <a:cubicBezTo>
                      <a:pt x="26977714" y="1052957"/>
                      <a:pt x="27015941" y="1273937"/>
                      <a:pt x="26987239" y="8552455"/>
                    </a:cubicBezTo>
                    <a:close/>
                  </a:path>
                </a:pathLst>
              </a:custGeom>
              <a:solidFill>
                <a:srgbClr val="DCE6BF"/>
              </a:solidFill>
            </p:spPr>
          </p:sp>
        </p:grpSp>
        <p:sp>
          <p:nvSpPr>
            <p:cNvPr name="Freeform 7" id="7"/>
            <p:cNvSpPr/>
            <p:nvPr/>
          </p:nvSpPr>
          <p:spPr>
            <a:xfrm flipH="false" flipV="false" rot="0">
              <a:off x="760012" y="550097"/>
              <a:ext cx="14087174" cy="5232219"/>
            </a:xfrm>
            <a:custGeom>
              <a:avLst/>
              <a:gdLst/>
              <a:ahLst/>
              <a:cxnLst/>
              <a:rect r="r" b="b" t="t" l="l"/>
              <a:pathLst>
                <a:path h="5232219" w="14087174">
                  <a:moveTo>
                    <a:pt x="0" y="0"/>
                  </a:moveTo>
                  <a:lnTo>
                    <a:pt x="14087174" y="0"/>
                  </a:lnTo>
                  <a:lnTo>
                    <a:pt x="14087174" y="5232219"/>
                  </a:lnTo>
                  <a:lnTo>
                    <a:pt x="0" y="5232219"/>
                  </a:lnTo>
                  <a:lnTo>
                    <a:pt x="0" y="0"/>
                  </a:lnTo>
                  <a:close/>
                </a:path>
              </a:pathLst>
            </a:custGeom>
            <a:blipFill>
              <a:blip r:embed="rId6"/>
              <a:stretch>
                <a:fillRect l="-1136" t="0" r="-1136" b="0"/>
              </a:stretch>
            </a:blipFill>
          </p:spPr>
        </p:sp>
      </p:grpSp>
      <p:sp>
        <p:nvSpPr>
          <p:cNvPr name="Freeform 8" id="8"/>
          <p:cNvSpPr/>
          <p:nvPr/>
        </p:nvSpPr>
        <p:spPr>
          <a:xfrm flipH="false" flipV="false" rot="0">
            <a:off x="11828666" y="629372"/>
            <a:ext cx="5243257" cy="4075441"/>
          </a:xfrm>
          <a:custGeom>
            <a:avLst/>
            <a:gdLst/>
            <a:ahLst/>
            <a:cxnLst/>
            <a:rect r="r" b="b" t="t" l="l"/>
            <a:pathLst>
              <a:path h="4075441" w="5243257">
                <a:moveTo>
                  <a:pt x="0" y="0"/>
                </a:moveTo>
                <a:lnTo>
                  <a:pt x="5243257" y="0"/>
                </a:lnTo>
                <a:lnTo>
                  <a:pt x="5243257" y="4075441"/>
                </a:lnTo>
                <a:lnTo>
                  <a:pt x="0" y="4075441"/>
                </a:lnTo>
                <a:lnTo>
                  <a:pt x="0" y="0"/>
                </a:lnTo>
                <a:close/>
              </a:path>
            </a:pathLst>
          </a:custGeom>
          <a:blipFill>
            <a:blip r:embed="rId7"/>
            <a:stretch>
              <a:fillRect l="0" t="0" r="0" b="0"/>
            </a:stretch>
          </a:blipFill>
        </p:spPr>
      </p:sp>
      <p:sp>
        <p:nvSpPr>
          <p:cNvPr name="Freeform 9" id="9"/>
          <p:cNvSpPr/>
          <p:nvPr/>
        </p:nvSpPr>
        <p:spPr>
          <a:xfrm flipH="false" flipV="false" rot="0">
            <a:off x="5023191" y="629372"/>
            <a:ext cx="6242904" cy="4075441"/>
          </a:xfrm>
          <a:custGeom>
            <a:avLst/>
            <a:gdLst/>
            <a:ahLst/>
            <a:cxnLst/>
            <a:rect r="r" b="b" t="t" l="l"/>
            <a:pathLst>
              <a:path h="4075441" w="6242904">
                <a:moveTo>
                  <a:pt x="0" y="0"/>
                </a:moveTo>
                <a:lnTo>
                  <a:pt x="6242903" y="0"/>
                </a:lnTo>
                <a:lnTo>
                  <a:pt x="6242903" y="4075441"/>
                </a:lnTo>
                <a:lnTo>
                  <a:pt x="0" y="4075441"/>
                </a:lnTo>
                <a:lnTo>
                  <a:pt x="0" y="0"/>
                </a:lnTo>
                <a:close/>
              </a:path>
            </a:pathLst>
          </a:custGeom>
          <a:blipFill>
            <a:blip r:embed="rId8"/>
            <a:stretch>
              <a:fillRect l="0" t="0" r="0" b="0"/>
            </a:stretch>
          </a:blipFill>
        </p:spPr>
      </p:sp>
      <p:sp>
        <p:nvSpPr>
          <p:cNvPr name="Freeform 10" id="10"/>
          <p:cNvSpPr/>
          <p:nvPr/>
        </p:nvSpPr>
        <p:spPr>
          <a:xfrm flipH="false" flipV="false" rot="0">
            <a:off x="463668" y="629372"/>
            <a:ext cx="3996952" cy="5930260"/>
          </a:xfrm>
          <a:custGeom>
            <a:avLst/>
            <a:gdLst/>
            <a:ahLst/>
            <a:cxnLst/>
            <a:rect r="r" b="b" t="t" l="l"/>
            <a:pathLst>
              <a:path h="5930260" w="3996952">
                <a:moveTo>
                  <a:pt x="0" y="0"/>
                </a:moveTo>
                <a:lnTo>
                  <a:pt x="3996951" y="0"/>
                </a:lnTo>
                <a:lnTo>
                  <a:pt x="3996951" y="5930260"/>
                </a:lnTo>
                <a:lnTo>
                  <a:pt x="0" y="5930260"/>
                </a:lnTo>
                <a:lnTo>
                  <a:pt x="0" y="0"/>
                </a:lnTo>
                <a:close/>
              </a:path>
            </a:pathLst>
          </a:custGeom>
          <a:blipFill>
            <a:blip r:embed="rId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TextBox 2" id="2"/>
          <p:cNvSpPr txBox="true"/>
          <p:nvPr/>
        </p:nvSpPr>
        <p:spPr>
          <a:xfrm rot="0">
            <a:off x="5763082" y="867101"/>
            <a:ext cx="11496218" cy="976005"/>
          </a:xfrm>
          <a:prstGeom prst="rect">
            <a:avLst/>
          </a:prstGeom>
        </p:spPr>
        <p:txBody>
          <a:bodyPr anchor="t" rtlCol="false" tIns="0" lIns="0" bIns="0" rIns="0">
            <a:spAutoFit/>
          </a:bodyPr>
          <a:lstStyle/>
          <a:p>
            <a:pPr algn="ctr">
              <a:lnSpc>
                <a:spcPts val="7300"/>
              </a:lnSpc>
            </a:pPr>
            <a:r>
              <a:rPr lang="en-US" b="true" sz="7300" spc="-73">
                <a:solidFill>
                  <a:srgbClr val="303F80"/>
                </a:solidFill>
                <a:latin typeface="TT Rounds Condensed Bold"/>
                <a:ea typeface="TT Rounds Condensed Bold"/>
                <a:cs typeface="TT Rounds Condensed Bold"/>
                <a:sym typeface="TT Rounds Condensed Bold"/>
              </a:rPr>
              <a:t>Definition and Classification</a:t>
            </a:r>
          </a:p>
        </p:txBody>
      </p:sp>
      <p:grpSp>
        <p:nvGrpSpPr>
          <p:cNvPr name="Group 3" id="3"/>
          <p:cNvGrpSpPr/>
          <p:nvPr/>
        </p:nvGrpSpPr>
        <p:grpSpPr>
          <a:xfrm rot="0">
            <a:off x="6457286" y="2213550"/>
            <a:ext cx="10802014" cy="1714420"/>
            <a:chOff x="0" y="0"/>
            <a:chExt cx="25953643" cy="4119181"/>
          </a:xfrm>
        </p:grpSpPr>
        <p:sp>
          <p:nvSpPr>
            <p:cNvPr name="Freeform 4" id="4"/>
            <p:cNvSpPr/>
            <p:nvPr/>
          </p:nvSpPr>
          <p:spPr>
            <a:xfrm flipH="false" flipV="false" rot="0">
              <a:off x="-19304" y="-3175"/>
              <a:ext cx="25979932" cy="4126928"/>
            </a:xfrm>
            <a:custGeom>
              <a:avLst/>
              <a:gdLst/>
              <a:ahLst/>
              <a:cxnLst/>
              <a:rect r="r" b="b" t="t" l="l"/>
              <a:pathLst>
                <a:path h="4126928" w="25979932">
                  <a:moveTo>
                    <a:pt x="25955167" y="3543236"/>
                  </a:moveTo>
                  <a:cubicBezTo>
                    <a:pt x="25933451" y="3660584"/>
                    <a:pt x="25884682" y="3811841"/>
                    <a:pt x="25799338" y="3895534"/>
                  </a:cubicBezTo>
                  <a:cubicBezTo>
                    <a:pt x="25614046" y="4077143"/>
                    <a:pt x="25247904" y="4097082"/>
                    <a:pt x="24840870" y="4073715"/>
                  </a:cubicBezTo>
                  <a:cubicBezTo>
                    <a:pt x="24548515" y="4056950"/>
                    <a:pt x="24345315" y="4099876"/>
                    <a:pt x="24052453" y="4102671"/>
                  </a:cubicBezTo>
                  <a:cubicBezTo>
                    <a:pt x="23754257" y="4105465"/>
                    <a:pt x="23618622" y="4106735"/>
                    <a:pt x="23320299" y="4109529"/>
                  </a:cubicBezTo>
                  <a:cubicBezTo>
                    <a:pt x="15608297" y="4112323"/>
                    <a:pt x="2587498" y="4115117"/>
                    <a:pt x="2289302" y="4117911"/>
                  </a:cubicBezTo>
                  <a:cubicBezTo>
                    <a:pt x="1995678" y="4120705"/>
                    <a:pt x="1701800" y="4126928"/>
                    <a:pt x="1408303" y="4116260"/>
                  </a:cubicBezTo>
                  <a:cubicBezTo>
                    <a:pt x="1260348" y="4110925"/>
                    <a:pt x="1112393" y="4100893"/>
                    <a:pt x="965454" y="4083112"/>
                  </a:cubicBezTo>
                  <a:cubicBezTo>
                    <a:pt x="844931" y="4068507"/>
                    <a:pt x="723900" y="4050474"/>
                    <a:pt x="607949" y="4013771"/>
                  </a:cubicBezTo>
                  <a:cubicBezTo>
                    <a:pt x="501777" y="3980243"/>
                    <a:pt x="399542" y="3930967"/>
                    <a:pt x="315849" y="3856544"/>
                  </a:cubicBezTo>
                  <a:cubicBezTo>
                    <a:pt x="227203" y="3777678"/>
                    <a:pt x="170053" y="3672522"/>
                    <a:pt x="135636" y="3560000"/>
                  </a:cubicBezTo>
                  <a:cubicBezTo>
                    <a:pt x="98425" y="3438334"/>
                    <a:pt x="85852" y="3310444"/>
                    <a:pt x="71882" y="3184461"/>
                  </a:cubicBezTo>
                  <a:cubicBezTo>
                    <a:pt x="55626" y="3037776"/>
                    <a:pt x="40894" y="2890964"/>
                    <a:pt x="27813" y="2744025"/>
                  </a:cubicBezTo>
                  <a:cubicBezTo>
                    <a:pt x="14732" y="2232096"/>
                    <a:pt x="32004" y="2070459"/>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1646060"/>
                  </a:cubicBezTo>
                  <a:cubicBezTo>
                    <a:pt x="25928243" y="2805239"/>
                    <a:pt x="25967613" y="2838767"/>
                    <a:pt x="25970661" y="3136709"/>
                  </a:cubicBezTo>
                  <a:cubicBezTo>
                    <a:pt x="25972058" y="3271837"/>
                    <a:pt x="25979932" y="3409631"/>
                    <a:pt x="25955167" y="3543236"/>
                  </a:cubicBezTo>
                  <a:close/>
                </a:path>
              </a:pathLst>
            </a:custGeom>
            <a:solidFill>
              <a:srgbClr val="D5DEE1"/>
            </a:solidFill>
          </p:spPr>
        </p:sp>
      </p:grpSp>
      <p:sp>
        <p:nvSpPr>
          <p:cNvPr name="TextBox 5" id="5"/>
          <p:cNvSpPr txBox="true"/>
          <p:nvPr/>
        </p:nvSpPr>
        <p:spPr>
          <a:xfrm rot="0">
            <a:off x="6778554" y="2529837"/>
            <a:ext cx="10159479" cy="990600"/>
          </a:xfrm>
          <a:prstGeom prst="rect">
            <a:avLst/>
          </a:prstGeom>
        </p:spPr>
        <p:txBody>
          <a:bodyPr anchor="t" rtlCol="false" tIns="0" lIns="0" bIns="0" rIns="0">
            <a:spAutoFit/>
          </a:bodyPr>
          <a:lstStyle/>
          <a:p>
            <a:pPr algn="ctr" marL="647700" indent="-323850" lvl="1">
              <a:lnSpc>
                <a:spcPts val="3900"/>
              </a:lnSpc>
              <a:buFont typeface="Arial"/>
              <a:buChar char="•"/>
            </a:pPr>
            <a:r>
              <a:rPr lang="en-US" sz="3000">
                <a:solidFill>
                  <a:srgbClr val="3F322B"/>
                </a:solidFill>
                <a:latin typeface="TT Rounds Neue"/>
                <a:ea typeface="TT Rounds Neue"/>
                <a:cs typeface="TT Rounds Neue"/>
                <a:sym typeface="TT Rounds Neue"/>
              </a:rPr>
              <a:t>Phylum Spirochaetes includes gram-negative, chemoheterotrophic bacteria.</a:t>
            </a:r>
          </a:p>
        </p:txBody>
      </p:sp>
      <p:grpSp>
        <p:nvGrpSpPr>
          <p:cNvPr name="Group 6" id="6"/>
          <p:cNvGrpSpPr/>
          <p:nvPr/>
        </p:nvGrpSpPr>
        <p:grpSpPr>
          <a:xfrm rot="0">
            <a:off x="6457286" y="4360644"/>
            <a:ext cx="10802014" cy="1714420"/>
            <a:chOff x="0" y="0"/>
            <a:chExt cx="25953643" cy="4119181"/>
          </a:xfrm>
        </p:grpSpPr>
        <p:sp>
          <p:nvSpPr>
            <p:cNvPr name="Freeform 7" id="7"/>
            <p:cNvSpPr/>
            <p:nvPr/>
          </p:nvSpPr>
          <p:spPr>
            <a:xfrm flipH="false" flipV="false" rot="0">
              <a:off x="-19304" y="-3175"/>
              <a:ext cx="25979932" cy="4126928"/>
            </a:xfrm>
            <a:custGeom>
              <a:avLst/>
              <a:gdLst/>
              <a:ahLst/>
              <a:cxnLst/>
              <a:rect r="r" b="b" t="t" l="l"/>
              <a:pathLst>
                <a:path h="4126928" w="25979932">
                  <a:moveTo>
                    <a:pt x="25955167" y="3543236"/>
                  </a:moveTo>
                  <a:cubicBezTo>
                    <a:pt x="25933451" y="3660584"/>
                    <a:pt x="25884682" y="3811841"/>
                    <a:pt x="25799338" y="3895534"/>
                  </a:cubicBezTo>
                  <a:cubicBezTo>
                    <a:pt x="25614046" y="4077143"/>
                    <a:pt x="25247904" y="4097082"/>
                    <a:pt x="24840870" y="4073715"/>
                  </a:cubicBezTo>
                  <a:cubicBezTo>
                    <a:pt x="24548515" y="4056950"/>
                    <a:pt x="24345315" y="4099876"/>
                    <a:pt x="24052453" y="4102671"/>
                  </a:cubicBezTo>
                  <a:cubicBezTo>
                    <a:pt x="23754257" y="4105465"/>
                    <a:pt x="23618622" y="4106735"/>
                    <a:pt x="23320299" y="4109529"/>
                  </a:cubicBezTo>
                  <a:cubicBezTo>
                    <a:pt x="15608297" y="4112323"/>
                    <a:pt x="2587498" y="4115117"/>
                    <a:pt x="2289302" y="4117911"/>
                  </a:cubicBezTo>
                  <a:cubicBezTo>
                    <a:pt x="1995678" y="4120705"/>
                    <a:pt x="1701800" y="4126928"/>
                    <a:pt x="1408303" y="4116260"/>
                  </a:cubicBezTo>
                  <a:cubicBezTo>
                    <a:pt x="1260348" y="4110925"/>
                    <a:pt x="1112393" y="4100893"/>
                    <a:pt x="965454" y="4083112"/>
                  </a:cubicBezTo>
                  <a:cubicBezTo>
                    <a:pt x="844931" y="4068507"/>
                    <a:pt x="723900" y="4050474"/>
                    <a:pt x="607949" y="4013771"/>
                  </a:cubicBezTo>
                  <a:cubicBezTo>
                    <a:pt x="501777" y="3980243"/>
                    <a:pt x="399542" y="3930967"/>
                    <a:pt x="315849" y="3856544"/>
                  </a:cubicBezTo>
                  <a:cubicBezTo>
                    <a:pt x="227203" y="3777678"/>
                    <a:pt x="170053" y="3672522"/>
                    <a:pt x="135636" y="3560000"/>
                  </a:cubicBezTo>
                  <a:cubicBezTo>
                    <a:pt x="98425" y="3438334"/>
                    <a:pt x="85852" y="3310444"/>
                    <a:pt x="71882" y="3184461"/>
                  </a:cubicBezTo>
                  <a:cubicBezTo>
                    <a:pt x="55626" y="3037776"/>
                    <a:pt x="40894" y="2890964"/>
                    <a:pt x="27813" y="2744025"/>
                  </a:cubicBezTo>
                  <a:cubicBezTo>
                    <a:pt x="14732" y="2232096"/>
                    <a:pt x="32004" y="2070459"/>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1646060"/>
                  </a:cubicBezTo>
                  <a:cubicBezTo>
                    <a:pt x="25928243" y="2805239"/>
                    <a:pt x="25967613" y="2838767"/>
                    <a:pt x="25970661" y="3136709"/>
                  </a:cubicBezTo>
                  <a:cubicBezTo>
                    <a:pt x="25972058" y="3271837"/>
                    <a:pt x="25979932" y="3409631"/>
                    <a:pt x="25955167" y="3543236"/>
                  </a:cubicBezTo>
                  <a:close/>
                </a:path>
              </a:pathLst>
            </a:custGeom>
            <a:solidFill>
              <a:srgbClr val="DCE6BF"/>
            </a:solidFill>
          </p:spPr>
        </p:sp>
      </p:grpSp>
      <p:sp>
        <p:nvSpPr>
          <p:cNvPr name="Freeform 8" id="8"/>
          <p:cNvSpPr/>
          <p:nvPr/>
        </p:nvSpPr>
        <p:spPr>
          <a:xfrm flipH="false" flipV="false" rot="-9387507">
            <a:off x="6922540" y="8677475"/>
            <a:ext cx="5813856" cy="3541167"/>
          </a:xfrm>
          <a:custGeom>
            <a:avLst/>
            <a:gdLst/>
            <a:ahLst/>
            <a:cxnLst/>
            <a:rect r="r" b="b" t="t" l="l"/>
            <a:pathLst>
              <a:path h="3541167" w="5813856">
                <a:moveTo>
                  <a:pt x="0" y="0"/>
                </a:moveTo>
                <a:lnTo>
                  <a:pt x="5813856" y="0"/>
                </a:lnTo>
                <a:lnTo>
                  <a:pt x="5813856" y="3541167"/>
                </a:lnTo>
                <a:lnTo>
                  <a:pt x="0" y="3541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536951" y="6446539"/>
            <a:ext cx="10802014" cy="1714420"/>
            <a:chOff x="0" y="0"/>
            <a:chExt cx="25953643" cy="4119181"/>
          </a:xfrm>
        </p:grpSpPr>
        <p:sp>
          <p:nvSpPr>
            <p:cNvPr name="Freeform 10" id="10"/>
            <p:cNvSpPr/>
            <p:nvPr/>
          </p:nvSpPr>
          <p:spPr>
            <a:xfrm flipH="false" flipV="false" rot="0">
              <a:off x="-19304" y="-3175"/>
              <a:ext cx="25979932" cy="4126928"/>
            </a:xfrm>
            <a:custGeom>
              <a:avLst/>
              <a:gdLst/>
              <a:ahLst/>
              <a:cxnLst/>
              <a:rect r="r" b="b" t="t" l="l"/>
              <a:pathLst>
                <a:path h="4126928" w="25979932">
                  <a:moveTo>
                    <a:pt x="25955167" y="3543236"/>
                  </a:moveTo>
                  <a:cubicBezTo>
                    <a:pt x="25933451" y="3660584"/>
                    <a:pt x="25884682" y="3811841"/>
                    <a:pt x="25799338" y="3895534"/>
                  </a:cubicBezTo>
                  <a:cubicBezTo>
                    <a:pt x="25614046" y="4077143"/>
                    <a:pt x="25247904" y="4097082"/>
                    <a:pt x="24840870" y="4073715"/>
                  </a:cubicBezTo>
                  <a:cubicBezTo>
                    <a:pt x="24548515" y="4056950"/>
                    <a:pt x="24345315" y="4099876"/>
                    <a:pt x="24052453" y="4102671"/>
                  </a:cubicBezTo>
                  <a:cubicBezTo>
                    <a:pt x="23754257" y="4105465"/>
                    <a:pt x="23618622" y="4106735"/>
                    <a:pt x="23320299" y="4109529"/>
                  </a:cubicBezTo>
                  <a:cubicBezTo>
                    <a:pt x="15608297" y="4112323"/>
                    <a:pt x="2587498" y="4115117"/>
                    <a:pt x="2289302" y="4117911"/>
                  </a:cubicBezTo>
                  <a:cubicBezTo>
                    <a:pt x="1995678" y="4120705"/>
                    <a:pt x="1701800" y="4126928"/>
                    <a:pt x="1408303" y="4116260"/>
                  </a:cubicBezTo>
                  <a:cubicBezTo>
                    <a:pt x="1260348" y="4110925"/>
                    <a:pt x="1112393" y="4100893"/>
                    <a:pt x="965454" y="4083112"/>
                  </a:cubicBezTo>
                  <a:cubicBezTo>
                    <a:pt x="844931" y="4068507"/>
                    <a:pt x="723900" y="4050474"/>
                    <a:pt x="607949" y="4013771"/>
                  </a:cubicBezTo>
                  <a:cubicBezTo>
                    <a:pt x="501777" y="3980243"/>
                    <a:pt x="399542" y="3930967"/>
                    <a:pt x="315849" y="3856544"/>
                  </a:cubicBezTo>
                  <a:cubicBezTo>
                    <a:pt x="227203" y="3777678"/>
                    <a:pt x="170053" y="3672522"/>
                    <a:pt x="135636" y="3560000"/>
                  </a:cubicBezTo>
                  <a:cubicBezTo>
                    <a:pt x="98425" y="3438334"/>
                    <a:pt x="85852" y="3310444"/>
                    <a:pt x="71882" y="3184461"/>
                  </a:cubicBezTo>
                  <a:cubicBezTo>
                    <a:pt x="55626" y="3037776"/>
                    <a:pt x="40894" y="2890964"/>
                    <a:pt x="27813" y="2744025"/>
                  </a:cubicBezTo>
                  <a:cubicBezTo>
                    <a:pt x="14732" y="2232096"/>
                    <a:pt x="32004" y="2070459"/>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1646060"/>
                  </a:cubicBezTo>
                  <a:cubicBezTo>
                    <a:pt x="25928243" y="2805239"/>
                    <a:pt x="25967613" y="2838767"/>
                    <a:pt x="25970661" y="3136709"/>
                  </a:cubicBezTo>
                  <a:cubicBezTo>
                    <a:pt x="25972058" y="3271837"/>
                    <a:pt x="25979932" y="3409631"/>
                    <a:pt x="25955167" y="3543236"/>
                  </a:cubicBezTo>
                  <a:close/>
                </a:path>
              </a:pathLst>
            </a:custGeom>
            <a:solidFill>
              <a:srgbClr val="F0BA7A"/>
            </a:solidFill>
          </p:spPr>
        </p:sp>
      </p:grpSp>
      <p:sp>
        <p:nvSpPr>
          <p:cNvPr name="TextBox 11" id="11"/>
          <p:cNvSpPr txBox="true"/>
          <p:nvPr/>
        </p:nvSpPr>
        <p:spPr>
          <a:xfrm rot="0">
            <a:off x="6536951" y="4522509"/>
            <a:ext cx="10722349" cy="1981200"/>
          </a:xfrm>
          <a:prstGeom prst="rect">
            <a:avLst/>
          </a:prstGeom>
        </p:spPr>
        <p:txBody>
          <a:bodyPr anchor="t" rtlCol="false" tIns="0" lIns="0" bIns="0" rIns="0">
            <a:spAutoFit/>
          </a:bodyPr>
          <a:lstStyle/>
          <a:p>
            <a:pPr algn="ctr" marL="647700" indent="-323850" lvl="1">
              <a:lnSpc>
                <a:spcPts val="3900"/>
              </a:lnSpc>
              <a:buFont typeface="Arial"/>
              <a:buChar char="•"/>
            </a:pPr>
            <a:r>
              <a:rPr lang="en-US" sz="3000">
                <a:solidFill>
                  <a:srgbClr val="3F322B"/>
                </a:solidFill>
                <a:latin typeface="TT Rounds Neue"/>
                <a:ea typeface="TT Rounds Neue"/>
                <a:cs typeface="TT Rounds Neue"/>
                <a:sym typeface="TT Rounds Neue"/>
              </a:rPr>
              <a:t>It is classified into one class (Spirochaetes), one order (Spirochaetales), and three families (Spirochaetaceae, Serpulinaceae, Leptospiraceae).</a:t>
            </a:r>
          </a:p>
          <a:p>
            <a:pPr algn="ctr">
              <a:lnSpc>
                <a:spcPts val="3900"/>
              </a:lnSpc>
            </a:pPr>
          </a:p>
        </p:txBody>
      </p:sp>
      <p:sp>
        <p:nvSpPr>
          <p:cNvPr name="TextBox 12" id="12"/>
          <p:cNvSpPr txBox="true"/>
          <p:nvPr/>
        </p:nvSpPr>
        <p:spPr>
          <a:xfrm rot="0">
            <a:off x="6536951" y="6922709"/>
            <a:ext cx="10802014" cy="990600"/>
          </a:xfrm>
          <a:prstGeom prst="rect">
            <a:avLst/>
          </a:prstGeom>
        </p:spPr>
        <p:txBody>
          <a:bodyPr anchor="t" rtlCol="false" tIns="0" lIns="0" bIns="0" rIns="0">
            <a:spAutoFit/>
          </a:bodyPr>
          <a:lstStyle/>
          <a:p>
            <a:pPr algn="ctr" marL="647700" indent="-323850" lvl="1">
              <a:lnSpc>
                <a:spcPts val="3900"/>
              </a:lnSpc>
              <a:buFont typeface="Arial"/>
              <a:buChar char="•"/>
            </a:pPr>
            <a:r>
              <a:rPr lang="en-US" sz="3000">
                <a:solidFill>
                  <a:srgbClr val="3F322B"/>
                </a:solidFill>
                <a:latin typeface="TT Rounds Neue"/>
                <a:ea typeface="TT Rounds Neue"/>
                <a:cs typeface="TT Rounds Neue"/>
                <a:sym typeface="TT Rounds Neue"/>
              </a:rPr>
              <a:t>There are currently 13 genera within this phylum.</a:t>
            </a:r>
          </a:p>
          <a:p>
            <a:pPr algn="ctr">
              <a:lnSpc>
                <a:spcPts val="3900"/>
              </a:lnSpc>
            </a:pPr>
          </a:p>
        </p:txBody>
      </p:sp>
      <p:sp>
        <p:nvSpPr>
          <p:cNvPr name="Freeform 13" id="13"/>
          <p:cNvSpPr/>
          <p:nvPr/>
        </p:nvSpPr>
        <p:spPr>
          <a:xfrm flipH="false" flipV="false" rot="-1959763">
            <a:off x="-2022697" y="-247590"/>
            <a:ext cx="5316982" cy="2919507"/>
          </a:xfrm>
          <a:custGeom>
            <a:avLst/>
            <a:gdLst/>
            <a:ahLst/>
            <a:cxnLst/>
            <a:rect r="r" b="b" t="t" l="l"/>
            <a:pathLst>
              <a:path h="2919507" w="5316982">
                <a:moveTo>
                  <a:pt x="0" y="0"/>
                </a:moveTo>
                <a:lnTo>
                  <a:pt x="5316982" y="0"/>
                </a:lnTo>
                <a:lnTo>
                  <a:pt x="5316982" y="2919507"/>
                </a:lnTo>
                <a:lnTo>
                  <a:pt x="0" y="2919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23993" y="733751"/>
            <a:ext cx="5734591" cy="14877478"/>
          </a:xfrm>
          <a:custGeom>
            <a:avLst/>
            <a:gdLst/>
            <a:ahLst/>
            <a:cxnLst/>
            <a:rect r="r" b="b" t="t" l="l"/>
            <a:pathLst>
              <a:path h="14877478" w="5734591">
                <a:moveTo>
                  <a:pt x="0" y="0"/>
                </a:moveTo>
                <a:lnTo>
                  <a:pt x="5734591" y="0"/>
                </a:lnTo>
                <a:lnTo>
                  <a:pt x="5734591" y="14877478"/>
                </a:lnTo>
                <a:lnTo>
                  <a:pt x="0" y="148774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4451623" y="4470895"/>
            <a:ext cx="2005663" cy="1783217"/>
          </a:xfrm>
          <a:custGeom>
            <a:avLst/>
            <a:gdLst/>
            <a:ahLst/>
            <a:cxnLst/>
            <a:rect r="r" b="b" t="t" l="l"/>
            <a:pathLst>
              <a:path h="1783217" w="2005663">
                <a:moveTo>
                  <a:pt x="0" y="0"/>
                </a:moveTo>
                <a:lnTo>
                  <a:pt x="2005663" y="0"/>
                </a:lnTo>
                <a:lnTo>
                  <a:pt x="2005663" y="1783217"/>
                </a:lnTo>
                <a:lnTo>
                  <a:pt x="0" y="1783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0229">
            <a:off x="-322045" y="6411486"/>
            <a:ext cx="5055600" cy="4641960"/>
          </a:xfrm>
          <a:custGeom>
            <a:avLst/>
            <a:gdLst/>
            <a:ahLst/>
            <a:cxnLst/>
            <a:rect r="r" b="b" t="t" l="l"/>
            <a:pathLst>
              <a:path h="4641960" w="5055600">
                <a:moveTo>
                  <a:pt x="0" y="0"/>
                </a:moveTo>
                <a:lnTo>
                  <a:pt x="5055600" y="0"/>
                </a:lnTo>
                <a:lnTo>
                  <a:pt x="5055600" y="4641960"/>
                </a:lnTo>
                <a:lnTo>
                  <a:pt x="0" y="4641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36227" y="857181"/>
            <a:ext cx="14929723" cy="8833587"/>
            <a:chOff x="0" y="0"/>
            <a:chExt cx="25744058" cy="15232191"/>
          </a:xfrm>
        </p:grpSpPr>
        <p:sp>
          <p:nvSpPr>
            <p:cNvPr name="Freeform 5" id="5"/>
            <p:cNvSpPr/>
            <p:nvPr/>
          </p:nvSpPr>
          <p:spPr>
            <a:xfrm flipH="false" flipV="false" rot="0">
              <a:off x="-19558" y="-6477"/>
              <a:ext cx="25782920" cy="15252511"/>
            </a:xfrm>
            <a:custGeom>
              <a:avLst/>
              <a:gdLst/>
              <a:ahLst/>
              <a:cxnLst/>
              <a:rect r="r" b="b" t="t" l="l"/>
              <a:pathLst>
                <a:path h="15252511" w="25782920">
                  <a:moveTo>
                    <a:pt x="25754218" y="12027088"/>
                  </a:moveTo>
                  <a:cubicBezTo>
                    <a:pt x="25739740" y="14044741"/>
                    <a:pt x="25712180" y="14157644"/>
                    <a:pt x="25667985" y="14261529"/>
                  </a:cubicBezTo>
                  <a:cubicBezTo>
                    <a:pt x="25635346" y="14338111"/>
                    <a:pt x="25590261" y="14409485"/>
                    <a:pt x="25544668" y="14478953"/>
                  </a:cubicBezTo>
                  <a:cubicBezTo>
                    <a:pt x="25445353" y="14630465"/>
                    <a:pt x="25337403" y="14791502"/>
                    <a:pt x="25192116" y="14902627"/>
                  </a:cubicBezTo>
                  <a:cubicBezTo>
                    <a:pt x="25008602" y="15042834"/>
                    <a:pt x="24779366" y="15110271"/>
                    <a:pt x="24553941" y="15144306"/>
                  </a:cubicBezTo>
                  <a:cubicBezTo>
                    <a:pt x="24292576" y="15183803"/>
                    <a:pt x="24027907" y="15180883"/>
                    <a:pt x="23764254" y="15186851"/>
                  </a:cubicBezTo>
                  <a:cubicBezTo>
                    <a:pt x="23493745" y="15193074"/>
                    <a:pt x="23223616" y="15208949"/>
                    <a:pt x="22953487" y="15223554"/>
                  </a:cubicBezTo>
                  <a:cubicBezTo>
                    <a:pt x="2582291" y="15252511"/>
                    <a:pt x="1825117" y="15243113"/>
                    <a:pt x="1292479" y="15172881"/>
                  </a:cubicBezTo>
                  <a:cubicBezTo>
                    <a:pt x="841502" y="15113446"/>
                    <a:pt x="587502" y="15003083"/>
                    <a:pt x="286639" y="14641260"/>
                  </a:cubicBezTo>
                  <a:cubicBezTo>
                    <a:pt x="151130" y="14478319"/>
                    <a:pt x="54610" y="14281849"/>
                    <a:pt x="28702" y="14070268"/>
                  </a:cubicBezTo>
                  <a:cubicBezTo>
                    <a:pt x="0" y="7208771"/>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3284744" y="7620"/>
                  </a:cubicBezTo>
                  <a:cubicBezTo>
                    <a:pt x="23085821" y="0"/>
                    <a:pt x="23411322" y="39624"/>
                    <a:pt x="23687166" y="32004"/>
                  </a:cubicBezTo>
                  <a:cubicBezTo>
                    <a:pt x="23950818" y="24765"/>
                    <a:pt x="24295624" y="42672"/>
                    <a:pt x="24558259" y="72771"/>
                  </a:cubicBezTo>
                  <a:cubicBezTo>
                    <a:pt x="24993361" y="122428"/>
                    <a:pt x="25240377" y="161163"/>
                    <a:pt x="25491454" y="540258"/>
                  </a:cubicBezTo>
                  <a:cubicBezTo>
                    <a:pt x="25555463" y="638302"/>
                    <a:pt x="25612740" y="740664"/>
                    <a:pt x="25658460" y="848614"/>
                  </a:cubicBezTo>
                  <a:cubicBezTo>
                    <a:pt x="25744693" y="1052957"/>
                    <a:pt x="25782920" y="1273937"/>
                    <a:pt x="25754218" y="12027088"/>
                  </a:cubicBezTo>
                  <a:close/>
                </a:path>
              </a:pathLst>
            </a:custGeom>
            <a:solidFill>
              <a:srgbClr val="DCE6BF"/>
            </a:solidFill>
          </p:spPr>
        </p:sp>
      </p:grpSp>
      <p:grpSp>
        <p:nvGrpSpPr>
          <p:cNvPr name="Group 6" id="6"/>
          <p:cNvGrpSpPr/>
          <p:nvPr/>
        </p:nvGrpSpPr>
        <p:grpSpPr>
          <a:xfrm rot="0">
            <a:off x="2005129" y="1191023"/>
            <a:ext cx="13829394" cy="8067277"/>
            <a:chOff x="0" y="0"/>
            <a:chExt cx="33227431" cy="19382983"/>
          </a:xfrm>
        </p:grpSpPr>
        <p:sp>
          <p:nvSpPr>
            <p:cNvPr name="Freeform 7" id="7"/>
            <p:cNvSpPr/>
            <p:nvPr/>
          </p:nvSpPr>
          <p:spPr>
            <a:xfrm flipH="false" flipV="false" rot="0">
              <a:off x="-19304" y="-3175"/>
              <a:ext cx="33253719" cy="19390730"/>
            </a:xfrm>
            <a:custGeom>
              <a:avLst/>
              <a:gdLst/>
              <a:ahLst/>
              <a:cxnLst/>
              <a:rect r="r" b="b" t="t" l="l"/>
              <a:pathLst>
                <a:path h="19390730" w="33253719">
                  <a:moveTo>
                    <a:pt x="33228954" y="18807038"/>
                  </a:moveTo>
                  <a:cubicBezTo>
                    <a:pt x="33207238" y="18924386"/>
                    <a:pt x="33158469" y="19075642"/>
                    <a:pt x="33073125" y="19159336"/>
                  </a:cubicBezTo>
                  <a:cubicBezTo>
                    <a:pt x="32887834" y="19340945"/>
                    <a:pt x="32521692" y="19360885"/>
                    <a:pt x="32114657" y="19337517"/>
                  </a:cubicBezTo>
                  <a:cubicBezTo>
                    <a:pt x="31822302" y="19320752"/>
                    <a:pt x="31619102" y="19363679"/>
                    <a:pt x="31326240" y="19366472"/>
                  </a:cubicBezTo>
                  <a:cubicBezTo>
                    <a:pt x="31028044" y="19369267"/>
                    <a:pt x="30892409" y="19370537"/>
                    <a:pt x="30594086" y="19373331"/>
                  </a:cubicBezTo>
                  <a:cubicBezTo>
                    <a:pt x="20204010" y="19376124"/>
                    <a:pt x="2587498" y="19378919"/>
                    <a:pt x="2289302" y="19381713"/>
                  </a:cubicBezTo>
                  <a:cubicBezTo>
                    <a:pt x="1995678" y="19384507"/>
                    <a:pt x="1701800" y="19390730"/>
                    <a:pt x="1408303" y="19380062"/>
                  </a:cubicBezTo>
                  <a:cubicBezTo>
                    <a:pt x="1260348" y="19374727"/>
                    <a:pt x="1112393" y="19364694"/>
                    <a:pt x="965454" y="19346915"/>
                  </a:cubicBezTo>
                  <a:cubicBezTo>
                    <a:pt x="844931" y="19332310"/>
                    <a:pt x="723900" y="19314275"/>
                    <a:pt x="607949" y="19277572"/>
                  </a:cubicBezTo>
                  <a:cubicBezTo>
                    <a:pt x="501777" y="19244044"/>
                    <a:pt x="399542" y="19194769"/>
                    <a:pt x="315849" y="19120346"/>
                  </a:cubicBezTo>
                  <a:cubicBezTo>
                    <a:pt x="227203" y="19041480"/>
                    <a:pt x="170053" y="18936323"/>
                    <a:pt x="135636" y="18823801"/>
                  </a:cubicBezTo>
                  <a:cubicBezTo>
                    <a:pt x="98425" y="18702136"/>
                    <a:pt x="85852" y="18574246"/>
                    <a:pt x="71882" y="18448263"/>
                  </a:cubicBezTo>
                  <a:cubicBezTo>
                    <a:pt x="55626" y="18301577"/>
                    <a:pt x="40894" y="18154766"/>
                    <a:pt x="27813" y="18007826"/>
                  </a:cubicBezTo>
                  <a:cubicBezTo>
                    <a:pt x="14732" y="12714466"/>
                    <a:pt x="32004" y="10759795"/>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2743785" y="18796"/>
                  </a:cubicBezTo>
                  <a:cubicBezTo>
                    <a:pt x="30493884" y="17526"/>
                    <a:pt x="30759440" y="10541"/>
                    <a:pt x="31025123" y="5334"/>
                  </a:cubicBezTo>
                  <a:cubicBezTo>
                    <a:pt x="31298809" y="0"/>
                    <a:pt x="31572494" y="5334"/>
                    <a:pt x="31846053" y="10160"/>
                  </a:cubicBezTo>
                  <a:cubicBezTo>
                    <a:pt x="32123165" y="14986"/>
                    <a:pt x="32399771" y="13208"/>
                    <a:pt x="32676886" y="9144"/>
                  </a:cubicBezTo>
                  <a:cubicBezTo>
                    <a:pt x="32865736" y="6350"/>
                    <a:pt x="33111225" y="30734"/>
                    <a:pt x="33195301" y="230505"/>
                  </a:cubicBezTo>
                  <a:cubicBezTo>
                    <a:pt x="33219938" y="289052"/>
                    <a:pt x="33226034" y="353060"/>
                    <a:pt x="33227813" y="415925"/>
                  </a:cubicBezTo>
                  <a:cubicBezTo>
                    <a:pt x="33229971" y="488442"/>
                    <a:pt x="33229590" y="561086"/>
                    <a:pt x="33230353" y="633603"/>
                  </a:cubicBezTo>
                  <a:cubicBezTo>
                    <a:pt x="33231875" y="781558"/>
                    <a:pt x="33197204" y="1194054"/>
                    <a:pt x="33198857" y="5627522"/>
                  </a:cubicBezTo>
                  <a:cubicBezTo>
                    <a:pt x="33202032" y="18069041"/>
                    <a:pt x="33241400" y="18102569"/>
                    <a:pt x="33244448" y="18400511"/>
                  </a:cubicBezTo>
                  <a:cubicBezTo>
                    <a:pt x="33245846" y="18535639"/>
                    <a:pt x="33253719" y="18673434"/>
                    <a:pt x="33228954" y="18807038"/>
                  </a:cubicBezTo>
                  <a:close/>
                </a:path>
              </a:pathLst>
            </a:custGeom>
            <a:solidFill>
              <a:srgbClr val="FFF8ED"/>
            </a:solidFill>
          </p:spPr>
        </p:sp>
      </p:grpSp>
      <p:sp>
        <p:nvSpPr>
          <p:cNvPr name="TextBox 8" id="8"/>
          <p:cNvSpPr txBox="true"/>
          <p:nvPr/>
        </p:nvSpPr>
        <p:spPr>
          <a:xfrm rot="0">
            <a:off x="2473572" y="1391712"/>
            <a:ext cx="12855033" cy="7783576"/>
          </a:xfrm>
          <a:prstGeom prst="rect">
            <a:avLst/>
          </a:prstGeom>
        </p:spPr>
        <p:txBody>
          <a:bodyPr anchor="t" rtlCol="false" tIns="0" lIns="0" bIns="0" rIns="0">
            <a:spAutoFit/>
          </a:bodyPr>
          <a:lstStyle/>
          <a:p>
            <a:pPr algn="l">
              <a:lnSpc>
                <a:spcPts val="3842"/>
              </a:lnSpc>
            </a:pPr>
            <a:r>
              <a:rPr lang="en-US" b="true" sz="3400" spc="17">
                <a:solidFill>
                  <a:srgbClr val="000000"/>
                </a:solidFill>
                <a:latin typeface="TT Rounds Condensed Bold"/>
                <a:ea typeface="TT Rounds Condensed Bold"/>
                <a:cs typeface="TT Rounds Condensed Bold"/>
                <a:sym typeface="TT Rounds Condensed Bold"/>
              </a:rPr>
              <a:t>Primary Symptoms</a:t>
            </a:r>
          </a:p>
          <a:p>
            <a:pPr algn="l" marL="734061" indent="-367031" lvl="1">
              <a:lnSpc>
                <a:spcPts val="3842"/>
              </a:lnSpc>
              <a:buFont typeface="Arial"/>
              <a:buChar char="•"/>
            </a:pPr>
            <a:r>
              <a:rPr lang="en-US" sz="3400" spc="17">
                <a:solidFill>
                  <a:srgbClr val="000000"/>
                </a:solidFill>
                <a:latin typeface="TT Rounds Condensed"/>
                <a:ea typeface="TT Rounds Condensed"/>
                <a:cs typeface="TT Rounds Condensed"/>
                <a:sym typeface="TT Rounds Condensed"/>
              </a:rPr>
              <a:t>Painless sores (ulcers) in the mouth, lips, or on the skin, especially around the mouth area.</a:t>
            </a:r>
          </a:p>
          <a:p>
            <a:pPr algn="l" marL="734061" indent="-367031" lvl="1">
              <a:lnSpc>
                <a:spcPts val="3842"/>
              </a:lnSpc>
              <a:buFont typeface="Arial"/>
              <a:buChar char="•"/>
            </a:pPr>
            <a:r>
              <a:rPr lang="en-US" sz="3400" spc="17">
                <a:solidFill>
                  <a:srgbClr val="000000"/>
                </a:solidFill>
                <a:latin typeface="TT Rounds Condensed"/>
                <a:ea typeface="TT Rounds Condensed"/>
                <a:cs typeface="TT Rounds Condensed"/>
                <a:sym typeface="TT Rounds Condensed"/>
              </a:rPr>
              <a:t>The initial lesions might heal without treatment but signal the onset of infection.</a:t>
            </a:r>
          </a:p>
          <a:p>
            <a:pPr algn="l">
              <a:lnSpc>
                <a:spcPts val="3842"/>
              </a:lnSpc>
            </a:pPr>
          </a:p>
          <a:p>
            <a:pPr algn="l">
              <a:lnSpc>
                <a:spcPts val="3842"/>
              </a:lnSpc>
            </a:pPr>
            <a:r>
              <a:rPr lang="en-US" b="true" sz="3400" spc="17">
                <a:solidFill>
                  <a:srgbClr val="000000"/>
                </a:solidFill>
                <a:latin typeface="TT Rounds Condensed Bold"/>
                <a:ea typeface="TT Rounds Condensed Bold"/>
                <a:cs typeface="TT Rounds Condensed Bold"/>
                <a:sym typeface="TT Rounds Condensed Bold"/>
              </a:rPr>
              <a:t>Secondary Symptoms (appear weeks to months later)</a:t>
            </a:r>
          </a:p>
          <a:p>
            <a:pPr algn="l" marL="734061" indent="-367031" lvl="1">
              <a:lnSpc>
                <a:spcPts val="3842"/>
              </a:lnSpc>
              <a:buFont typeface="Arial"/>
              <a:buChar char="•"/>
            </a:pPr>
            <a:r>
              <a:rPr lang="en-US" sz="3400" spc="17">
                <a:solidFill>
                  <a:srgbClr val="000000"/>
                </a:solidFill>
                <a:latin typeface="TT Rounds Condensed"/>
                <a:ea typeface="TT Rounds Condensed"/>
                <a:cs typeface="TT Rounds Condensed"/>
                <a:sym typeface="TT Rounds Condensed"/>
              </a:rPr>
              <a:t>Rashes: Small, non-itchy rashes, often on the limbs, face, or trunk.</a:t>
            </a:r>
          </a:p>
          <a:p>
            <a:pPr algn="l" marL="734061" indent="-367031" lvl="1">
              <a:lnSpc>
                <a:spcPts val="3842"/>
              </a:lnSpc>
              <a:buFont typeface="Arial"/>
              <a:buChar char="•"/>
            </a:pPr>
            <a:r>
              <a:rPr lang="en-US" sz="3400" spc="17">
                <a:solidFill>
                  <a:srgbClr val="000000"/>
                </a:solidFill>
                <a:latin typeface="TT Rounds Condensed"/>
                <a:ea typeface="TT Rounds Condensed"/>
                <a:cs typeface="TT Rounds Condensed"/>
                <a:sym typeface="TT Rounds Condensed"/>
              </a:rPr>
              <a:t>Wart-like growths: Small, raised lesions called condylomata lata can appear on moist skin areas like the armpits or groin.</a:t>
            </a:r>
          </a:p>
          <a:p>
            <a:pPr algn="l" marL="734061" indent="-367031" lvl="1">
              <a:lnSpc>
                <a:spcPts val="3842"/>
              </a:lnSpc>
              <a:buFont typeface="Arial"/>
              <a:buChar char="•"/>
            </a:pPr>
            <a:r>
              <a:rPr lang="en-US" sz="3400" spc="17">
                <a:solidFill>
                  <a:srgbClr val="000000"/>
                </a:solidFill>
                <a:latin typeface="TT Rounds Condensed"/>
                <a:ea typeface="TT Rounds Condensed"/>
                <a:cs typeface="TT Rounds Condensed"/>
                <a:sym typeface="TT Rounds Condensed"/>
              </a:rPr>
              <a:t>Swollen lymph nodes: Particularly around the sites of infection.</a:t>
            </a:r>
          </a:p>
          <a:p>
            <a:pPr algn="l">
              <a:lnSpc>
                <a:spcPts val="3842"/>
              </a:lnSpc>
            </a:pPr>
          </a:p>
          <a:p>
            <a:pPr algn="l">
              <a:lnSpc>
                <a:spcPts val="3842"/>
              </a:lnSpc>
            </a:pPr>
            <a:r>
              <a:rPr lang="en-US" b="true" sz="3400" spc="17">
                <a:solidFill>
                  <a:srgbClr val="000000"/>
                </a:solidFill>
                <a:latin typeface="TT Rounds Condensed Bold"/>
                <a:ea typeface="TT Rounds Condensed Bold"/>
                <a:cs typeface="TT Rounds Condensed Bold"/>
                <a:sym typeface="TT Rounds Condensed Bold"/>
              </a:rPr>
              <a:t>Tertiary Symptoms (in untreated cases over years)</a:t>
            </a:r>
          </a:p>
          <a:p>
            <a:pPr algn="l" marL="734061" indent="-367031" lvl="1">
              <a:lnSpc>
                <a:spcPts val="3842"/>
              </a:lnSpc>
              <a:buFont typeface="Arial"/>
              <a:buChar char="•"/>
            </a:pPr>
            <a:r>
              <a:rPr lang="en-US" sz="3400" spc="17">
                <a:solidFill>
                  <a:srgbClr val="000000"/>
                </a:solidFill>
                <a:latin typeface="TT Rounds Condensed"/>
                <a:ea typeface="TT Rounds Condensed"/>
                <a:cs typeface="TT Rounds Condensed"/>
                <a:sym typeface="TT Rounds Condensed"/>
              </a:rPr>
              <a:t>Bone and joint pain: Due to bone lesions or chronic inflammation.</a:t>
            </a:r>
          </a:p>
          <a:p>
            <a:pPr algn="l" marL="734061" indent="-367031" lvl="1">
              <a:lnSpc>
                <a:spcPts val="3842"/>
              </a:lnSpc>
              <a:buFont typeface="Arial"/>
              <a:buChar char="•"/>
            </a:pPr>
            <a:r>
              <a:rPr lang="en-US" sz="3400" spc="17">
                <a:solidFill>
                  <a:srgbClr val="000000"/>
                </a:solidFill>
                <a:latin typeface="TT Rounds Condensed"/>
                <a:ea typeface="TT Rounds Condensed"/>
                <a:cs typeface="TT Rounds Condensed"/>
                <a:sym typeface="TT Rounds Condensed"/>
              </a:rPr>
              <a:t>Disfigurement: Severe cases may develop deformities in the nose and bones.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0229">
            <a:off x="-322045" y="6411486"/>
            <a:ext cx="5055600" cy="4641960"/>
          </a:xfrm>
          <a:custGeom>
            <a:avLst/>
            <a:gdLst/>
            <a:ahLst/>
            <a:cxnLst/>
            <a:rect r="r" b="b" t="t" l="l"/>
            <a:pathLst>
              <a:path h="4641960" w="5055600">
                <a:moveTo>
                  <a:pt x="0" y="0"/>
                </a:moveTo>
                <a:lnTo>
                  <a:pt x="5055600" y="0"/>
                </a:lnTo>
                <a:lnTo>
                  <a:pt x="5055600" y="4641960"/>
                </a:lnTo>
                <a:lnTo>
                  <a:pt x="0" y="4641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94084" y="1028700"/>
            <a:ext cx="15452150" cy="8401119"/>
            <a:chOff x="0" y="0"/>
            <a:chExt cx="27590100" cy="15000353"/>
          </a:xfrm>
        </p:grpSpPr>
        <p:sp>
          <p:nvSpPr>
            <p:cNvPr name="Freeform 5" id="5"/>
            <p:cNvSpPr/>
            <p:nvPr/>
          </p:nvSpPr>
          <p:spPr>
            <a:xfrm flipH="false" flipV="false" rot="0">
              <a:off x="-19558" y="-6477"/>
              <a:ext cx="27628961" cy="15020674"/>
            </a:xfrm>
            <a:custGeom>
              <a:avLst/>
              <a:gdLst/>
              <a:ahLst/>
              <a:cxnLst/>
              <a:rect r="r" b="b" t="t" l="l"/>
              <a:pathLst>
                <a:path h="15020674" w="27628961">
                  <a:moveTo>
                    <a:pt x="27600259" y="11830776"/>
                  </a:moveTo>
                  <a:cubicBezTo>
                    <a:pt x="27585782" y="13812904"/>
                    <a:pt x="27558224" y="13925806"/>
                    <a:pt x="27514026" y="14029692"/>
                  </a:cubicBezTo>
                  <a:cubicBezTo>
                    <a:pt x="27481389" y="14106274"/>
                    <a:pt x="27436303" y="14177648"/>
                    <a:pt x="27390709" y="14247116"/>
                  </a:cubicBezTo>
                  <a:cubicBezTo>
                    <a:pt x="27291397" y="14398626"/>
                    <a:pt x="27183447" y="14559663"/>
                    <a:pt x="27038157" y="14670788"/>
                  </a:cubicBezTo>
                  <a:cubicBezTo>
                    <a:pt x="26854642" y="14810997"/>
                    <a:pt x="26625407" y="14878433"/>
                    <a:pt x="26399982" y="14912469"/>
                  </a:cubicBezTo>
                  <a:cubicBezTo>
                    <a:pt x="26138618" y="14951966"/>
                    <a:pt x="25873949" y="14949046"/>
                    <a:pt x="25610297" y="14955014"/>
                  </a:cubicBezTo>
                  <a:cubicBezTo>
                    <a:pt x="25339786" y="14961237"/>
                    <a:pt x="25069657" y="14977112"/>
                    <a:pt x="24799529" y="14991717"/>
                  </a:cubicBezTo>
                  <a:cubicBezTo>
                    <a:pt x="2582291" y="15020674"/>
                    <a:pt x="1825117" y="15011276"/>
                    <a:pt x="1292479" y="14941044"/>
                  </a:cubicBezTo>
                  <a:cubicBezTo>
                    <a:pt x="841502" y="14881608"/>
                    <a:pt x="587502" y="14771246"/>
                    <a:pt x="286639" y="14409423"/>
                  </a:cubicBezTo>
                  <a:cubicBezTo>
                    <a:pt x="151130" y="14246481"/>
                    <a:pt x="54610" y="14050012"/>
                    <a:pt x="28702" y="13838430"/>
                  </a:cubicBezTo>
                  <a:cubicBezTo>
                    <a:pt x="0" y="7100466"/>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4244346" y="7620"/>
                  </a:cubicBezTo>
                  <a:cubicBezTo>
                    <a:pt x="24931864" y="0"/>
                    <a:pt x="25257363" y="39624"/>
                    <a:pt x="25533208" y="32004"/>
                  </a:cubicBezTo>
                  <a:cubicBezTo>
                    <a:pt x="25796859" y="24765"/>
                    <a:pt x="26141666" y="42672"/>
                    <a:pt x="26404301" y="72771"/>
                  </a:cubicBezTo>
                  <a:cubicBezTo>
                    <a:pt x="26839403" y="122428"/>
                    <a:pt x="27086417" y="161163"/>
                    <a:pt x="27337497" y="540258"/>
                  </a:cubicBezTo>
                  <a:cubicBezTo>
                    <a:pt x="27401505" y="638302"/>
                    <a:pt x="27458782" y="740664"/>
                    <a:pt x="27504504" y="848614"/>
                  </a:cubicBezTo>
                  <a:cubicBezTo>
                    <a:pt x="27590734" y="1052957"/>
                    <a:pt x="27628961" y="1273937"/>
                    <a:pt x="27600259" y="11830776"/>
                  </a:cubicBezTo>
                  <a:close/>
                </a:path>
              </a:pathLst>
            </a:custGeom>
            <a:solidFill>
              <a:srgbClr val="DCE6BF"/>
            </a:solidFill>
          </p:spPr>
        </p:sp>
      </p:grpSp>
      <p:sp>
        <p:nvSpPr>
          <p:cNvPr name="Freeform 6" id="6"/>
          <p:cNvSpPr/>
          <p:nvPr/>
        </p:nvSpPr>
        <p:spPr>
          <a:xfrm flipH="false" flipV="false" rot="0">
            <a:off x="1968808" y="1580186"/>
            <a:ext cx="14102701" cy="7298148"/>
          </a:xfrm>
          <a:custGeom>
            <a:avLst/>
            <a:gdLst/>
            <a:ahLst/>
            <a:cxnLst/>
            <a:rect r="r" b="b" t="t" l="l"/>
            <a:pathLst>
              <a:path h="7298148" w="14102701">
                <a:moveTo>
                  <a:pt x="0" y="0"/>
                </a:moveTo>
                <a:lnTo>
                  <a:pt x="14102701" y="0"/>
                </a:lnTo>
                <a:lnTo>
                  <a:pt x="14102701" y="7298147"/>
                </a:lnTo>
                <a:lnTo>
                  <a:pt x="0" y="7298147"/>
                </a:lnTo>
                <a:lnTo>
                  <a:pt x="0" y="0"/>
                </a:lnTo>
                <a:close/>
              </a:path>
            </a:pathLst>
          </a:custGeom>
          <a:blipFill>
            <a:blip r:embed="rId6"/>
            <a:stretch>
              <a:fillRect l="0" t="0" r="0" b="0"/>
            </a:stretch>
          </a:blipFill>
        </p:spPr>
      </p:sp>
      <p:sp>
        <p:nvSpPr>
          <p:cNvPr name="Freeform 7" id="7"/>
          <p:cNvSpPr/>
          <p:nvPr/>
        </p:nvSpPr>
        <p:spPr>
          <a:xfrm flipH="false" flipV="false" rot="0">
            <a:off x="13529389" y="566980"/>
            <a:ext cx="3928035" cy="3441511"/>
          </a:xfrm>
          <a:custGeom>
            <a:avLst/>
            <a:gdLst/>
            <a:ahLst/>
            <a:cxnLst/>
            <a:rect r="r" b="b" t="t" l="l"/>
            <a:pathLst>
              <a:path h="3441511" w="3928035">
                <a:moveTo>
                  <a:pt x="0" y="0"/>
                </a:moveTo>
                <a:lnTo>
                  <a:pt x="3928035" y="0"/>
                </a:lnTo>
                <a:lnTo>
                  <a:pt x="3928035" y="3441512"/>
                </a:lnTo>
                <a:lnTo>
                  <a:pt x="0" y="3441512"/>
                </a:lnTo>
                <a:lnTo>
                  <a:pt x="0" y="0"/>
                </a:lnTo>
                <a:close/>
              </a:path>
            </a:pathLst>
          </a:custGeom>
          <a:blipFill>
            <a:blip r:embed="rId7"/>
            <a:stretch>
              <a:fillRect l="0" t="0" r="0" b="0"/>
            </a:stretch>
          </a:blipFill>
          <a:ln w="95250" cap="sq">
            <a:solidFill>
              <a:srgbClr val="BBCD86"/>
            </a:solidFill>
            <a:prstDash val="solid"/>
            <a:miter/>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0229">
            <a:off x="-322045" y="6411486"/>
            <a:ext cx="5055600" cy="4641960"/>
          </a:xfrm>
          <a:custGeom>
            <a:avLst/>
            <a:gdLst/>
            <a:ahLst/>
            <a:cxnLst/>
            <a:rect r="r" b="b" t="t" l="l"/>
            <a:pathLst>
              <a:path h="4641960" w="5055600">
                <a:moveTo>
                  <a:pt x="0" y="0"/>
                </a:moveTo>
                <a:lnTo>
                  <a:pt x="5055600" y="0"/>
                </a:lnTo>
                <a:lnTo>
                  <a:pt x="5055600" y="4641960"/>
                </a:lnTo>
                <a:lnTo>
                  <a:pt x="0" y="4641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09863" y="1707450"/>
            <a:ext cx="15468274" cy="6872100"/>
            <a:chOff x="0" y="0"/>
            <a:chExt cx="20624366" cy="9162800"/>
          </a:xfrm>
        </p:grpSpPr>
        <p:grpSp>
          <p:nvGrpSpPr>
            <p:cNvPr name="Group 5" id="5"/>
            <p:cNvGrpSpPr/>
            <p:nvPr/>
          </p:nvGrpSpPr>
          <p:grpSpPr>
            <a:xfrm rot="0">
              <a:off x="0" y="0"/>
              <a:ext cx="20624366" cy="9162800"/>
              <a:chOff x="0" y="0"/>
              <a:chExt cx="26911096" cy="11955810"/>
            </a:xfrm>
          </p:grpSpPr>
          <p:sp>
            <p:nvSpPr>
              <p:cNvPr name="Freeform 6" id="6"/>
              <p:cNvSpPr/>
              <p:nvPr/>
            </p:nvSpPr>
            <p:spPr>
              <a:xfrm flipH="false" flipV="false" rot="0">
                <a:off x="-19558" y="-6477"/>
                <a:ext cx="26949957" cy="11976130"/>
              </a:xfrm>
              <a:custGeom>
                <a:avLst/>
                <a:gdLst/>
                <a:ahLst/>
                <a:cxnLst/>
                <a:rect r="r" b="b" t="t" l="l"/>
                <a:pathLst>
                  <a:path h="11976130" w="26949957">
                    <a:moveTo>
                      <a:pt x="26921255" y="9252760"/>
                    </a:moveTo>
                    <a:cubicBezTo>
                      <a:pt x="26906779" y="10768360"/>
                      <a:pt x="26879221" y="10881263"/>
                      <a:pt x="26835022" y="10985149"/>
                    </a:cubicBezTo>
                    <a:cubicBezTo>
                      <a:pt x="26802385" y="11061730"/>
                      <a:pt x="26757300" y="11133104"/>
                      <a:pt x="26711705" y="11202573"/>
                    </a:cubicBezTo>
                    <a:cubicBezTo>
                      <a:pt x="26612394" y="11354084"/>
                      <a:pt x="26504444" y="11515120"/>
                      <a:pt x="26359153" y="11626245"/>
                    </a:cubicBezTo>
                    <a:cubicBezTo>
                      <a:pt x="26175639" y="11766453"/>
                      <a:pt x="25946405" y="11833890"/>
                      <a:pt x="25720980" y="11867926"/>
                    </a:cubicBezTo>
                    <a:cubicBezTo>
                      <a:pt x="25459613" y="11907423"/>
                      <a:pt x="25194945" y="11904502"/>
                      <a:pt x="24931293" y="11910471"/>
                    </a:cubicBezTo>
                    <a:cubicBezTo>
                      <a:pt x="24660784" y="11916694"/>
                      <a:pt x="24390655" y="11932569"/>
                      <a:pt x="24120526" y="11947174"/>
                    </a:cubicBezTo>
                    <a:cubicBezTo>
                      <a:pt x="2582291" y="11976130"/>
                      <a:pt x="1825117" y="11966732"/>
                      <a:pt x="1292479" y="11896501"/>
                    </a:cubicBezTo>
                    <a:cubicBezTo>
                      <a:pt x="841502" y="11837065"/>
                      <a:pt x="587502" y="11726702"/>
                      <a:pt x="286639" y="11364879"/>
                    </a:cubicBezTo>
                    <a:cubicBezTo>
                      <a:pt x="151130" y="11201938"/>
                      <a:pt x="54610" y="11005469"/>
                      <a:pt x="28702" y="10793887"/>
                    </a:cubicBezTo>
                    <a:cubicBezTo>
                      <a:pt x="0" y="5678163"/>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3891389" y="7620"/>
                    </a:cubicBezTo>
                    <a:cubicBezTo>
                      <a:pt x="24252860" y="0"/>
                      <a:pt x="24578361" y="39624"/>
                      <a:pt x="24854205" y="32004"/>
                    </a:cubicBezTo>
                    <a:cubicBezTo>
                      <a:pt x="25117857" y="24765"/>
                      <a:pt x="25462662" y="42672"/>
                      <a:pt x="25725297" y="72771"/>
                    </a:cubicBezTo>
                    <a:cubicBezTo>
                      <a:pt x="26160400" y="122428"/>
                      <a:pt x="26407414" y="161163"/>
                      <a:pt x="26658493" y="540258"/>
                    </a:cubicBezTo>
                    <a:cubicBezTo>
                      <a:pt x="26722502" y="638302"/>
                      <a:pt x="26779779" y="740664"/>
                      <a:pt x="26825500" y="848614"/>
                    </a:cubicBezTo>
                    <a:cubicBezTo>
                      <a:pt x="26911730" y="1052957"/>
                      <a:pt x="26949958" y="1273937"/>
                      <a:pt x="26921255" y="9252760"/>
                    </a:cubicBezTo>
                    <a:close/>
                  </a:path>
                </a:pathLst>
              </a:custGeom>
              <a:solidFill>
                <a:srgbClr val="DCE6BF"/>
              </a:solidFill>
            </p:spPr>
          </p:sp>
        </p:grpSp>
        <p:sp>
          <p:nvSpPr>
            <p:cNvPr name="Freeform 7" id="7"/>
            <p:cNvSpPr/>
            <p:nvPr/>
          </p:nvSpPr>
          <p:spPr>
            <a:xfrm flipH="false" flipV="false" rot="0">
              <a:off x="13399459" y="785956"/>
              <a:ext cx="6120512" cy="7539606"/>
            </a:xfrm>
            <a:custGeom>
              <a:avLst/>
              <a:gdLst/>
              <a:ahLst/>
              <a:cxnLst/>
              <a:rect r="r" b="b" t="t" l="l"/>
              <a:pathLst>
                <a:path h="7539606" w="6120512">
                  <a:moveTo>
                    <a:pt x="0" y="0"/>
                  </a:moveTo>
                  <a:lnTo>
                    <a:pt x="6120512" y="0"/>
                  </a:lnTo>
                  <a:lnTo>
                    <a:pt x="6120512" y="7539606"/>
                  </a:lnTo>
                  <a:lnTo>
                    <a:pt x="0" y="7539606"/>
                  </a:lnTo>
                  <a:lnTo>
                    <a:pt x="0" y="0"/>
                  </a:lnTo>
                  <a:close/>
                </a:path>
              </a:pathLst>
            </a:custGeom>
            <a:blipFill>
              <a:blip r:embed="rId6"/>
              <a:stretch>
                <a:fillRect l="0" t="0" r="0" b="-4578"/>
              </a:stretch>
            </a:blipFill>
          </p:spPr>
        </p:sp>
        <p:sp>
          <p:nvSpPr>
            <p:cNvPr name="Freeform 8" id="8"/>
            <p:cNvSpPr/>
            <p:nvPr/>
          </p:nvSpPr>
          <p:spPr>
            <a:xfrm flipH="false" flipV="false" rot="0">
              <a:off x="965485" y="785956"/>
              <a:ext cx="11309409" cy="7539606"/>
            </a:xfrm>
            <a:custGeom>
              <a:avLst/>
              <a:gdLst/>
              <a:ahLst/>
              <a:cxnLst/>
              <a:rect r="r" b="b" t="t" l="l"/>
              <a:pathLst>
                <a:path h="7539606" w="11309409">
                  <a:moveTo>
                    <a:pt x="0" y="0"/>
                  </a:moveTo>
                  <a:lnTo>
                    <a:pt x="11309409" y="0"/>
                  </a:lnTo>
                  <a:lnTo>
                    <a:pt x="11309409" y="7539606"/>
                  </a:lnTo>
                  <a:lnTo>
                    <a:pt x="0" y="7539606"/>
                  </a:lnTo>
                  <a:lnTo>
                    <a:pt x="0" y="0"/>
                  </a:lnTo>
                  <a:close/>
                </a:path>
              </a:pathLst>
            </a:custGeom>
            <a:blipFill>
              <a:blip r:embed="rId7"/>
              <a:stretch>
                <a:fillRect l="0" t="0" r="0" b="0"/>
              </a:stretch>
            </a:blipFill>
          </p:spPr>
        </p:sp>
      </p:grpSp>
      <p:sp>
        <p:nvSpPr>
          <p:cNvPr name="TextBox 9" id="9"/>
          <p:cNvSpPr txBox="true"/>
          <p:nvPr/>
        </p:nvSpPr>
        <p:spPr>
          <a:xfrm rot="0">
            <a:off x="1744438" y="1171575"/>
            <a:ext cx="3759211" cy="1057923"/>
          </a:xfrm>
          <a:prstGeom prst="rect">
            <a:avLst/>
          </a:prstGeom>
        </p:spPr>
        <p:txBody>
          <a:bodyPr anchor="t" rtlCol="false" tIns="0" lIns="0" bIns="0" rIns="0">
            <a:spAutoFit/>
          </a:bodyPr>
          <a:lstStyle/>
          <a:p>
            <a:pPr algn="ctr">
              <a:lnSpc>
                <a:spcPts val="7900"/>
              </a:lnSpc>
            </a:pPr>
            <a:r>
              <a:rPr lang="en-US" b="true" sz="7900" spc="-79">
                <a:solidFill>
                  <a:srgbClr val="303F80"/>
                </a:solidFill>
                <a:latin typeface="TT Rounds Condensed Bold"/>
                <a:ea typeface="TT Rounds Condensed Bold"/>
                <a:cs typeface="TT Rounds Condensed Bold"/>
                <a:sym typeface="TT Rounds Condensed Bold"/>
              </a:rPr>
              <a:t>YAWS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0229">
            <a:off x="-322045" y="6411486"/>
            <a:ext cx="5055600" cy="4641960"/>
          </a:xfrm>
          <a:custGeom>
            <a:avLst/>
            <a:gdLst/>
            <a:ahLst/>
            <a:cxnLst/>
            <a:rect r="r" b="b" t="t" l="l"/>
            <a:pathLst>
              <a:path h="4641960" w="5055600">
                <a:moveTo>
                  <a:pt x="0" y="0"/>
                </a:moveTo>
                <a:lnTo>
                  <a:pt x="5055600" y="0"/>
                </a:lnTo>
                <a:lnTo>
                  <a:pt x="5055600" y="4641960"/>
                </a:lnTo>
                <a:lnTo>
                  <a:pt x="0" y="4641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75936" y="541520"/>
            <a:ext cx="6626691" cy="7726561"/>
            <a:chOff x="0" y="0"/>
            <a:chExt cx="8835588" cy="10302082"/>
          </a:xfrm>
        </p:grpSpPr>
        <p:grpSp>
          <p:nvGrpSpPr>
            <p:cNvPr name="Group 5" id="5"/>
            <p:cNvGrpSpPr/>
            <p:nvPr/>
          </p:nvGrpSpPr>
          <p:grpSpPr>
            <a:xfrm rot="0">
              <a:off x="0" y="0"/>
              <a:ext cx="8835588" cy="10302082"/>
              <a:chOff x="0" y="0"/>
              <a:chExt cx="11832079" cy="13795918"/>
            </a:xfrm>
          </p:grpSpPr>
          <p:sp>
            <p:nvSpPr>
              <p:cNvPr name="Freeform 6" id="6"/>
              <p:cNvSpPr/>
              <p:nvPr/>
            </p:nvSpPr>
            <p:spPr>
              <a:xfrm flipH="false" flipV="false" rot="0">
                <a:off x="-19558" y="-6477"/>
                <a:ext cx="11870941" cy="13816239"/>
              </a:xfrm>
              <a:custGeom>
                <a:avLst/>
                <a:gdLst/>
                <a:ahLst/>
                <a:cxnLst/>
                <a:rect r="r" b="b" t="t" l="l"/>
                <a:pathLst>
                  <a:path h="13816239" w="11870941">
                    <a:moveTo>
                      <a:pt x="11842239" y="10810901"/>
                    </a:moveTo>
                    <a:cubicBezTo>
                      <a:pt x="11827761" y="12608468"/>
                      <a:pt x="11800202" y="12721371"/>
                      <a:pt x="11756006" y="12825257"/>
                    </a:cubicBezTo>
                    <a:cubicBezTo>
                      <a:pt x="11723368" y="12901839"/>
                      <a:pt x="11678282" y="12973213"/>
                      <a:pt x="11632689" y="13042681"/>
                    </a:cubicBezTo>
                    <a:cubicBezTo>
                      <a:pt x="11533375" y="13194193"/>
                      <a:pt x="11425425" y="13355228"/>
                      <a:pt x="11280137" y="13466353"/>
                    </a:cubicBezTo>
                    <a:cubicBezTo>
                      <a:pt x="11096622" y="13606562"/>
                      <a:pt x="10867387" y="13673998"/>
                      <a:pt x="10641962" y="13708034"/>
                    </a:cubicBezTo>
                    <a:cubicBezTo>
                      <a:pt x="10380596" y="13747531"/>
                      <a:pt x="10115929" y="13744611"/>
                      <a:pt x="9852276" y="13750579"/>
                    </a:cubicBezTo>
                    <a:cubicBezTo>
                      <a:pt x="9581767" y="13756802"/>
                      <a:pt x="9311637" y="13772677"/>
                      <a:pt x="9041508" y="13787282"/>
                    </a:cubicBezTo>
                    <a:cubicBezTo>
                      <a:pt x="2582291" y="13816239"/>
                      <a:pt x="1825117" y="13806841"/>
                      <a:pt x="1292479" y="13736609"/>
                    </a:cubicBezTo>
                    <a:cubicBezTo>
                      <a:pt x="841502" y="13677173"/>
                      <a:pt x="587502" y="13566811"/>
                      <a:pt x="286639" y="13204988"/>
                    </a:cubicBezTo>
                    <a:cubicBezTo>
                      <a:pt x="151130" y="13042047"/>
                      <a:pt x="54610" y="12845578"/>
                      <a:pt x="28702" y="12633995"/>
                    </a:cubicBezTo>
                    <a:cubicBezTo>
                      <a:pt x="0" y="6537796"/>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6053067" y="7620"/>
                    </a:cubicBezTo>
                    <a:cubicBezTo>
                      <a:pt x="9173843" y="0"/>
                      <a:pt x="9499344" y="39624"/>
                      <a:pt x="9775187" y="32004"/>
                    </a:cubicBezTo>
                    <a:cubicBezTo>
                      <a:pt x="10038839" y="24765"/>
                      <a:pt x="10383645" y="42672"/>
                      <a:pt x="10646281" y="72771"/>
                    </a:cubicBezTo>
                    <a:cubicBezTo>
                      <a:pt x="11081382" y="122428"/>
                      <a:pt x="11328397" y="161163"/>
                      <a:pt x="11579476" y="540258"/>
                    </a:cubicBezTo>
                    <a:cubicBezTo>
                      <a:pt x="11643484" y="638302"/>
                      <a:pt x="11700761" y="740664"/>
                      <a:pt x="11746482" y="848614"/>
                    </a:cubicBezTo>
                    <a:cubicBezTo>
                      <a:pt x="11832714" y="1052957"/>
                      <a:pt x="11870942" y="1273937"/>
                      <a:pt x="11842239" y="10810901"/>
                    </a:cubicBezTo>
                    <a:close/>
                  </a:path>
                </a:pathLst>
              </a:custGeom>
              <a:solidFill>
                <a:srgbClr val="DCE6BF"/>
              </a:solidFill>
            </p:spPr>
          </p:sp>
        </p:grpSp>
        <p:sp>
          <p:nvSpPr>
            <p:cNvPr name="Freeform 7" id="7"/>
            <p:cNvSpPr/>
            <p:nvPr/>
          </p:nvSpPr>
          <p:spPr>
            <a:xfrm flipH="false" flipV="false" rot="0">
              <a:off x="637829" y="416839"/>
              <a:ext cx="7559930" cy="9359125"/>
            </a:xfrm>
            <a:custGeom>
              <a:avLst/>
              <a:gdLst/>
              <a:ahLst/>
              <a:cxnLst/>
              <a:rect r="r" b="b" t="t" l="l"/>
              <a:pathLst>
                <a:path h="9359125" w="7559930">
                  <a:moveTo>
                    <a:pt x="0" y="0"/>
                  </a:moveTo>
                  <a:lnTo>
                    <a:pt x="7559930" y="0"/>
                  </a:lnTo>
                  <a:lnTo>
                    <a:pt x="7559930" y="9359125"/>
                  </a:lnTo>
                  <a:lnTo>
                    <a:pt x="0" y="9359125"/>
                  </a:lnTo>
                  <a:lnTo>
                    <a:pt x="0" y="0"/>
                  </a:lnTo>
                  <a:close/>
                </a:path>
              </a:pathLst>
            </a:custGeom>
            <a:blipFill>
              <a:blip r:embed="rId6"/>
              <a:stretch>
                <a:fillRect l="0" t="-485" r="0" b="-485"/>
              </a:stretch>
            </a:blipFill>
          </p:spPr>
        </p:sp>
      </p:grpSp>
      <p:sp>
        <p:nvSpPr>
          <p:cNvPr name="Freeform 8" id="8"/>
          <p:cNvSpPr/>
          <p:nvPr/>
        </p:nvSpPr>
        <p:spPr>
          <a:xfrm flipH="false" flipV="false" rot="0">
            <a:off x="13168295" y="3588270"/>
            <a:ext cx="4658990" cy="2502888"/>
          </a:xfrm>
          <a:custGeom>
            <a:avLst/>
            <a:gdLst/>
            <a:ahLst/>
            <a:cxnLst/>
            <a:rect r="r" b="b" t="t" l="l"/>
            <a:pathLst>
              <a:path h="2502888" w="4658990">
                <a:moveTo>
                  <a:pt x="0" y="0"/>
                </a:moveTo>
                <a:lnTo>
                  <a:pt x="4658990" y="0"/>
                </a:lnTo>
                <a:lnTo>
                  <a:pt x="4658990" y="2502888"/>
                </a:lnTo>
                <a:lnTo>
                  <a:pt x="0" y="2502888"/>
                </a:lnTo>
                <a:lnTo>
                  <a:pt x="0" y="0"/>
                </a:lnTo>
                <a:close/>
              </a:path>
            </a:pathLst>
          </a:custGeom>
          <a:blipFill>
            <a:blip r:embed="rId7"/>
            <a:stretch>
              <a:fillRect l="0" t="0" r="0" b="0"/>
            </a:stretch>
          </a:blipFill>
        </p:spPr>
      </p:sp>
      <p:grpSp>
        <p:nvGrpSpPr>
          <p:cNvPr name="Group 9" id="9"/>
          <p:cNvGrpSpPr/>
          <p:nvPr/>
        </p:nvGrpSpPr>
        <p:grpSpPr>
          <a:xfrm rot="0">
            <a:off x="7130056" y="1028700"/>
            <a:ext cx="5914414" cy="8757135"/>
            <a:chOff x="0" y="0"/>
            <a:chExt cx="7885885" cy="11676180"/>
          </a:xfrm>
        </p:grpSpPr>
        <p:grpSp>
          <p:nvGrpSpPr>
            <p:cNvPr name="Group 10" id="10"/>
            <p:cNvGrpSpPr/>
            <p:nvPr/>
          </p:nvGrpSpPr>
          <p:grpSpPr>
            <a:xfrm rot="0">
              <a:off x="0" y="0"/>
              <a:ext cx="7885885" cy="11676180"/>
              <a:chOff x="0" y="0"/>
              <a:chExt cx="10130972" cy="15000353"/>
            </a:xfrm>
          </p:grpSpPr>
          <p:sp>
            <p:nvSpPr>
              <p:cNvPr name="Freeform 11" id="11"/>
              <p:cNvSpPr/>
              <p:nvPr/>
            </p:nvSpPr>
            <p:spPr>
              <a:xfrm flipH="false" flipV="false" rot="0">
                <a:off x="-19558" y="-6477"/>
                <a:ext cx="10169834" cy="15020674"/>
              </a:xfrm>
              <a:custGeom>
                <a:avLst/>
                <a:gdLst/>
                <a:ahLst/>
                <a:cxnLst/>
                <a:rect r="r" b="b" t="t" l="l"/>
                <a:pathLst>
                  <a:path h="15020674" w="10169834">
                    <a:moveTo>
                      <a:pt x="10141132" y="11830776"/>
                    </a:moveTo>
                    <a:cubicBezTo>
                      <a:pt x="10126654" y="13812904"/>
                      <a:pt x="10099095" y="13925806"/>
                      <a:pt x="10054899" y="14029692"/>
                    </a:cubicBezTo>
                    <a:cubicBezTo>
                      <a:pt x="10022261" y="14106274"/>
                      <a:pt x="9977175" y="14177648"/>
                      <a:pt x="9931582" y="14247116"/>
                    </a:cubicBezTo>
                    <a:cubicBezTo>
                      <a:pt x="9832268" y="14398626"/>
                      <a:pt x="9724318" y="14559663"/>
                      <a:pt x="9579030" y="14670788"/>
                    </a:cubicBezTo>
                    <a:cubicBezTo>
                      <a:pt x="9395515" y="14810997"/>
                      <a:pt x="9166280" y="14878433"/>
                      <a:pt x="8940855" y="14912469"/>
                    </a:cubicBezTo>
                    <a:cubicBezTo>
                      <a:pt x="8679489" y="14951966"/>
                      <a:pt x="8414822" y="14949046"/>
                      <a:pt x="8151169" y="14955014"/>
                    </a:cubicBezTo>
                    <a:cubicBezTo>
                      <a:pt x="7880660" y="14961237"/>
                      <a:pt x="7610530" y="14977112"/>
                      <a:pt x="7340401" y="14991717"/>
                    </a:cubicBezTo>
                    <a:cubicBezTo>
                      <a:pt x="2582291" y="15020674"/>
                      <a:pt x="1825117" y="15011276"/>
                      <a:pt x="1292479" y="14941044"/>
                    </a:cubicBezTo>
                    <a:cubicBezTo>
                      <a:pt x="841502" y="14881608"/>
                      <a:pt x="587502" y="14771246"/>
                      <a:pt x="286639" y="14409423"/>
                    </a:cubicBezTo>
                    <a:cubicBezTo>
                      <a:pt x="151130" y="14246481"/>
                      <a:pt x="54610" y="14050012"/>
                      <a:pt x="28702" y="13838430"/>
                    </a:cubicBezTo>
                    <a:cubicBezTo>
                      <a:pt x="0" y="7100466"/>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5168804" y="7620"/>
                    </a:cubicBezTo>
                    <a:cubicBezTo>
                      <a:pt x="7472736" y="0"/>
                      <a:pt x="7798237" y="39624"/>
                      <a:pt x="8074080" y="32004"/>
                    </a:cubicBezTo>
                    <a:cubicBezTo>
                      <a:pt x="8337732" y="24765"/>
                      <a:pt x="8682538" y="42672"/>
                      <a:pt x="8945174" y="72771"/>
                    </a:cubicBezTo>
                    <a:cubicBezTo>
                      <a:pt x="9380275" y="122428"/>
                      <a:pt x="9627290" y="161163"/>
                      <a:pt x="9878369" y="540258"/>
                    </a:cubicBezTo>
                    <a:cubicBezTo>
                      <a:pt x="9942377" y="638302"/>
                      <a:pt x="9999654" y="740664"/>
                      <a:pt x="10045375" y="848614"/>
                    </a:cubicBezTo>
                    <a:cubicBezTo>
                      <a:pt x="10131607" y="1052957"/>
                      <a:pt x="10169835" y="1273937"/>
                      <a:pt x="10141132" y="11830776"/>
                    </a:cubicBezTo>
                    <a:close/>
                  </a:path>
                </a:pathLst>
              </a:custGeom>
              <a:solidFill>
                <a:srgbClr val="DCE6BF"/>
              </a:solidFill>
            </p:spPr>
          </p:sp>
        </p:grpSp>
        <p:sp>
          <p:nvSpPr>
            <p:cNvPr name="Freeform 12" id="12"/>
            <p:cNvSpPr/>
            <p:nvPr/>
          </p:nvSpPr>
          <p:spPr>
            <a:xfrm flipH="false" flipV="false" rot="0">
              <a:off x="664978" y="474689"/>
              <a:ext cx="6555928" cy="10804373"/>
            </a:xfrm>
            <a:custGeom>
              <a:avLst/>
              <a:gdLst/>
              <a:ahLst/>
              <a:cxnLst/>
              <a:rect r="r" b="b" t="t" l="l"/>
              <a:pathLst>
                <a:path h="10804373" w="6555928">
                  <a:moveTo>
                    <a:pt x="0" y="0"/>
                  </a:moveTo>
                  <a:lnTo>
                    <a:pt x="6555929" y="0"/>
                  </a:lnTo>
                  <a:lnTo>
                    <a:pt x="6555929" y="10804373"/>
                  </a:lnTo>
                  <a:lnTo>
                    <a:pt x="0" y="10804373"/>
                  </a:lnTo>
                  <a:lnTo>
                    <a:pt x="0" y="0"/>
                  </a:lnTo>
                  <a:close/>
                </a:path>
              </a:pathLst>
            </a:custGeom>
            <a:blipFill>
              <a:blip r:embed="rId8"/>
              <a:stretch>
                <a:fillRect l="0" t="-1260" r="0" b="-1260"/>
              </a:stretch>
            </a:blipFill>
          </p:spPr>
        </p:sp>
      </p:grpSp>
      <p:sp>
        <p:nvSpPr>
          <p:cNvPr name="Freeform 13" id="13"/>
          <p:cNvSpPr/>
          <p:nvPr/>
        </p:nvSpPr>
        <p:spPr>
          <a:xfrm flipH="false" flipV="false" rot="0">
            <a:off x="11635815" y="2336592"/>
            <a:ext cx="797975" cy="867364"/>
          </a:xfrm>
          <a:custGeom>
            <a:avLst/>
            <a:gdLst/>
            <a:ahLst/>
            <a:cxnLst/>
            <a:rect r="r" b="b" t="t" l="l"/>
            <a:pathLst>
              <a:path h="867364" w="797975">
                <a:moveTo>
                  <a:pt x="0" y="0"/>
                </a:moveTo>
                <a:lnTo>
                  <a:pt x="797975" y="0"/>
                </a:lnTo>
                <a:lnTo>
                  <a:pt x="797975" y="867364"/>
                </a:lnTo>
                <a:lnTo>
                  <a:pt x="0" y="8673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0229">
            <a:off x="-322045" y="6411486"/>
            <a:ext cx="5055600" cy="4641960"/>
          </a:xfrm>
          <a:custGeom>
            <a:avLst/>
            <a:gdLst/>
            <a:ahLst/>
            <a:cxnLst/>
            <a:rect r="r" b="b" t="t" l="l"/>
            <a:pathLst>
              <a:path h="4641960" w="5055600">
                <a:moveTo>
                  <a:pt x="0" y="0"/>
                </a:moveTo>
                <a:lnTo>
                  <a:pt x="5055600" y="0"/>
                </a:lnTo>
                <a:lnTo>
                  <a:pt x="5055600" y="4641960"/>
                </a:lnTo>
                <a:lnTo>
                  <a:pt x="0" y="4641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38461" y="410356"/>
            <a:ext cx="10092934" cy="5487388"/>
            <a:chOff x="0" y="0"/>
            <a:chExt cx="13457246" cy="7316517"/>
          </a:xfrm>
        </p:grpSpPr>
        <p:grpSp>
          <p:nvGrpSpPr>
            <p:cNvPr name="Group 5" id="5"/>
            <p:cNvGrpSpPr/>
            <p:nvPr/>
          </p:nvGrpSpPr>
          <p:grpSpPr>
            <a:xfrm rot="0">
              <a:off x="0" y="0"/>
              <a:ext cx="13457246" cy="7316517"/>
              <a:chOff x="0" y="0"/>
              <a:chExt cx="27590100" cy="15000353"/>
            </a:xfrm>
          </p:grpSpPr>
          <p:sp>
            <p:nvSpPr>
              <p:cNvPr name="Freeform 6" id="6"/>
              <p:cNvSpPr/>
              <p:nvPr/>
            </p:nvSpPr>
            <p:spPr>
              <a:xfrm flipH="false" flipV="false" rot="0">
                <a:off x="-19558" y="-6477"/>
                <a:ext cx="27628961" cy="15020674"/>
              </a:xfrm>
              <a:custGeom>
                <a:avLst/>
                <a:gdLst/>
                <a:ahLst/>
                <a:cxnLst/>
                <a:rect r="r" b="b" t="t" l="l"/>
                <a:pathLst>
                  <a:path h="15020674" w="27628961">
                    <a:moveTo>
                      <a:pt x="27600259" y="11830776"/>
                    </a:moveTo>
                    <a:cubicBezTo>
                      <a:pt x="27585782" y="13812904"/>
                      <a:pt x="27558224" y="13925806"/>
                      <a:pt x="27514026" y="14029692"/>
                    </a:cubicBezTo>
                    <a:cubicBezTo>
                      <a:pt x="27481389" y="14106274"/>
                      <a:pt x="27436303" y="14177648"/>
                      <a:pt x="27390709" y="14247116"/>
                    </a:cubicBezTo>
                    <a:cubicBezTo>
                      <a:pt x="27291397" y="14398626"/>
                      <a:pt x="27183447" y="14559663"/>
                      <a:pt x="27038157" y="14670788"/>
                    </a:cubicBezTo>
                    <a:cubicBezTo>
                      <a:pt x="26854642" y="14810997"/>
                      <a:pt x="26625407" y="14878433"/>
                      <a:pt x="26399982" y="14912469"/>
                    </a:cubicBezTo>
                    <a:cubicBezTo>
                      <a:pt x="26138618" y="14951966"/>
                      <a:pt x="25873949" y="14949046"/>
                      <a:pt x="25610297" y="14955014"/>
                    </a:cubicBezTo>
                    <a:cubicBezTo>
                      <a:pt x="25339786" y="14961237"/>
                      <a:pt x="25069657" y="14977112"/>
                      <a:pt x="24799529" y="14991717"/>
                    </a:cubicBezTo>
                    <a:cubicBezTo>
                      <a:pt x="2582291" y="15020674"/>
                      <a:pt x="1825117" y="15011276"/>
                      <a:pt x="1292479" y="14941044"/>
                    </a:cubicBezTo>
                    <a:cubicBezTo>
                      <a:pt x="841502" y="14881608"/>
                      <a:pt x="587502" y="14771246"/>
                      <a:pt x="286639" y="14409423"/>
                    </a:cubicBezTo>
                    <a:cubicBezTo>
                      <a:pt x="151130" y="14246481"/>
                      <a:pt x="54610" y="14050012"/>
                      <a:pt x="28702" y="13838430"/>
                    </a:cubicBezTo>
                    <a:cubicBezTo>
                      <a:pt x="0" y="7100466"/>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4244346" y="7620"/>
                    </a:cubicBezTo>
                    <a:cubicBezTo>
                      <a:pt x="24931864" y="0"/>
                      <a:pt x="25257363" y="39624"/>
                      <a:pt x="25533208" y="32004"/>
                    </a:cubicBezTo>
                    <a:cubicBezTo>
                      <a:pt x="25796859" y="24765"/>
                      <a:pt x="26141666" y="42672"/>
                      <a:pt x="26404301" y="72771"/>
                    </a:cubicBezTo>
                    <a:cubicBezTo>
                      <a:pt x="26839403" y="122428"/>
                      <a:pt x="27086417" y="161163"/>
                      <a:pt x="27337497" y="540258"/>
                    </a:cubicBezTo>
                    <a:cubicBezTo>
                      <a:pt x="27401505" y="638302"/>
                      <a:pt x="27458782" y="740664"/>
                      <a:pt x="27504504" y="848614"/>
                    </a:cubicBezTo>
                    <a:cubicBezTo>
                      <a:pt x="27590734" y="1052957"/>
                      <a:pt x="27628961" y="1273937"/>
                      <a:pt x="27600259" y="11830776"/>
                    </a:cubicBezTo>
                    <a:close/>
                  </a:path>
                </a:pathLst>
              </a:custGeom>
              <a:solidFill>
                <a:srgbClr val="DCE6BF"/>
              </a:solidFill>
            </p:spPr>
          </p:sp>
        </p:grpSp>
        <p:sp>
          <p:nvSpPr>
            <p:cNvPr name="Freeform 7" id="7"/>
            <p:cNvSpPr/>
            <p:nvPr/>
          </p:nvSpPr>
          <p:spPr>
            <a:xfrm flipH="false" flipV="false" rot="0">
              <a:off x="675436" y="434937"/>
              <a:ext cx="12106373" cy="6446644"/>
            </a:xfrm>
            <a:custGeom>
              <a:avLst/>
              <a:gdLst/>
              <a:ahLst/>
              <a:cxnLst/>
              <a:rect r="r" b="b" t="t" l="l"/>
              <a:pathLst>
                <a:path h="6446644" w="12106373">
                  <a:moveTo>
                    <a:pt x="0" y="0"/>
                  </a:moveTo>
                  <a:lnTo>
                    <a:pt x="12106373" y="0"/>
                  </a:lnTo>
                  <a:lnTo>
                    <a:pt x="12106373" y="6446643"/>
                  </a:lnTo>
                  <a:lnTo>
                    <a:pt x="0" y="6446643"/>
                  </a:lnTo>
                  <a:lnTo>
                    <a:pt x="0" y="0"/>
                  </a:lnTo>
                  <a:close/>
                </a:path>
              </a:pathLst>
            </a:custGeom>
            <a:blipFill>
              <a:blip r:embed="rId6"/>
              <a:stretch>
                <a:fillRect l="0" t="0" r="0" b="0"/>
              </a:stretch>
            </a:blipFill>
          </p:spPr>
        </p:sp>
      </p:grpSp>
      <p:sp>
        <p:nvSpPr>
          <p:cNvPr name="Freeform 8" id="8"/>
          <p:cNvSpPr/>
          <p:nvPr/>
        </p:nvSpPr>
        <p:spPr>
          <a:xfrm flipH="false" flipV="false" rot="0">
            <a:off x="11427234" y="696049"/>
            <a:ext cx="6244853" cy="5201695"/>
          </a:xfrm>
          <a:custGeom>
            <a:avLst/>
            <a:gdLst/>
            <a:ahLst/>
            <a:cxnLst/>
            <a:rect r="r" b="b" t="t" l="l"/>
            <a:pathLst>
              <a:path h="5201695" w="6244853">
                <a:moveTo>
                  <a:pt x="0" y="0"/>
                </a:moveTo>
                <a:lnTo>
                  <a:pt x="6244853" y="0"/>
                </a:lnTo>
                <a:lnTo>
                  <a:pt x="6244853" y="5201695"/>
                </a:lnTo>
                <a:lnTo>
                  <a:pt x="0" y="5201695"/>
                </a:lnTo>
                <a:lnTo>
                  <a:pt x="0" y="0"/>
                </a:lnTo>
                <a:close/>
              </a:path>
            </a:pathLst>
          </a:custGeom>
          <a:blipFill>
            <a:blip r:embed="rId7"/>
            <a:stretch>
              <a:fillRect l="0" t="0" r="0" b="0"/>
            </a:stretch>
          </a:blipFill>
        </p:spPr>
      </p:sp>
      <p:sp>
        <p:nvSpPr>
          <p:cNvPr name="Freeform 9" id="9"/>
          <p:cNvSpPr/>
          <p:nvPr/>
        </p:nvSpPr>
        <p:spPr>
          <a:xfrm flipH="false" flipV="false" rot="0">
            <a:off x="13772803" y="6183436"/>
            <a:ext cx="3899284" cy="3654968"/>
          </a:xfrm>
          <a:custGeom>
            <a:avLst/>
            <a:gdLst/>
            <a:ahLst/>
            <a:cxnLst/>
            <a:rect r="r" b="b" t="t" l="l"/>
            <a:pathLst>
              <a:path h="3654968" w="3899284">
                <a:moveTo>
                  <a:pt x="0" y="0"/>
                </a:moveTo>
                <a:lnTo>
                  <a:pt x="3899284" y="0"/>
                </a:lnTo>
                <a:lnTo>
                  <a:pt x="3899284" y="3654968"/>
                </a:lnTo>
                <a:lnTo>
                  <a:pt x="0" y="3654968"/>
                </a:lnTo>
                <a:lnTo>
                  <a:pt x="0" y="0"/>
                </a:lnTo>
                <a:close/>
              </a:path>
            </a:pathLst>
          </a:custGeom>
          <a:blipFill>
            <a:blip r:embed="rId8"/>
            <a:stretch>
              <a:fillRect l="0" t="0" r="0" b="0"/>
            </a:stretch>
          </a:blipFill>
        </p:spPr>
      </p:sp>
      <p:sp>
        <p:nvSpPr>
          <p:cNvPr name="Freeform 10" id="10"/>
          <p:cNvSpPr/>
          <p:nvPr/>
        </p:nvSpPr>
        <p:spPr>
          <a:xfrm flipH="false" flipV="false" rot="0">
            <a:off x="6205566" y="6268249"/>
            <a:ext cx="6346943" cy="3570155"/>
          </a:xfrm>
          <a:custGeom>
            <a:avLst/>
            <a:gdLst/>
            <a:ahLst/>
            <a:cxnLst/>
            <a:rect r="r" b="b" t="t" l="l"/>
            <a:pathLst>
              <a:path h="3570155" w="6346943">
                <a:moveTo>
                  <a:pt x="0" y="0"/>
                </a:moveTo>
                <a:lnTo>
                  <a:pt x="6346943" y="0"/>
                </a:lnTo>
                <a:lnTo>
                  <a:pt x="6346943" y="3570155"/>
                </a:lnTo>
                <a:lnTo>
                  <a:pt x="0" y="3570155"/>
                </a:lnTo>
                <a:lnTo>
                  <a:pt x="0" y="0"/>
                </a:lnTo>
                <a:close/>
              </a:path>
            </a:pathLst>
          </a:custGeom>
          <a:blipFill>
            <a:blip r:embed="rId9"/>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BFD0D8"/>
        </a:solidFill>
      </p:bgPr>
    </p:bg>
    <p:spTree>
      <p:nvGrpSpPr>
        <p:cNvPr id="1" name=""/>
        <p:cNvGrpSpPr/>
        <p:nvPr/>
      </p:nvGrpSpPr>
      <p:grpSpPr>
        <a:xfrm>
          <a:off x="0" y="0"/>
          <a:ext cx="0" cy="0"/>
          <a:chOff x="0" y="0"/>
          <a:chExt cx="0" cy="0"/>
        </a:xfrm>
      </p:grpSpPr>
      <p:sp>
        <p:nvSpPr>
          <p:cNvPr name="Freeform 2" id="2"/>
          <p:cNvSpPr/>
          <p:nvPr/>
        </p:nvSpPr>
        <p:spPr>
          <a:xfrm flipH="false" flipV="false" rot="1614755">
            <a:off x="13021512" y="-979219"/>
            <a:ext cx="6688877" cy="3672801"/>
          </a:xfrm>
          <a:custGeom>
            <a:avLst/>
            <a:gdLst/>
            <a:ahLst/>
            <a:cxnLst/>
            <a:rect r="r" b="b" t="t" l="l"/>
            <a:pathLst>
              <a:path h="3672801" w="6688877">
                <a:moveTo>
                  <a:pt x="0" y="0"/>
                </a:moveTo>
                <a:lnTo>
                  <a:pt x="6688876" y="0"/>
                </a:lnTo>
                <a:lnTo>
                  <a:pt x="6688876" y="3672801"/>
                </a:lnTo>
                <a:lnTo>
                  <a:pt x="0" y="3672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0229">
            <a:off x="-322045" y="6411486"/>
            <a:ext cx="5055600" cy="4641960"/>
          </a:xfrm>
          <a:custGeom>
            <a:avLst/>
            <a:gdLst/>
            <a:ahLst/>
            <a:cxnLst/>
            <a:rect r="r" b="b" t="t" l="l"/>
            <a:pathLst>
              <a:path h="4641960" w="5055600">
                <a:moveTo>
                  <a:pt x="0" y="0"/>
                </a:moveTo>
                <a:lnTo>
                  <a:pt x="5055600" y="0"/>
                </a:lnTo>
                <a:lnTo>
                  <a:pt x="5055600" y="4641960"/>
                </a:lnTo>
                <a:lnTo>
                  <a:pt x="0" y="4641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36227" y="857181"/>
            <a:ext cx="14929723" cy="8833587"/>
            <a:chOff x="0" y="0"/>
            <a:chExt cx="25744058" cy="15232191"/>
          </a:xfrm>
        </p:grpSpPr>
        <p:sp>
          <p:nvSpPr>
            <p:cNvPr name="Freeform 5" id="5"/>
            <p:cNvSpPr/>
            <p:nvPr/>
          </p:nvSpPr>
          <p:spPr>
            <a:xfrm flipH="false" flipV="false" rot="0">
              <a:off x="-19558" y="-6477"/>
              <a:ext cx="25782920" cy="15252511"/>
            </a:xfrm>
            <a:custGeom>
              <a:avLst/>
              <a:gdLst/>
              <a:ahLst/>
              <a:cxnLst/>
              <a:rect r="r" b="b" t="t" l="l"/>
              <a:pathLst>
                <a:path h="15252511" w="25782920">
                  <a:moveTo>
                    <a:pt x="25754218" y="12027088"/>
                  </a:moveTo>
                  <a:cubicBezTo>
                    <a:pt x="25739740" y="14044741"/>
                    <a:pt x="25712180" y="14157644"/>
                    <a:pt x="25667985" y="14261529"/>
                  </a:cubicBezTo>
                  <a:cubicBezTo>
                    <a:pt x="25635346" y="14338111"/>
                    <a:pt x="25590261" y="14409485"/>
                    <a:pt x="25544668" y="14478953"/>
                  </a:cubicBezTo>
                  <a:cubicBezTo>
                    <a:pt x="25445353" y="14630465"/>
                    <a:pt x="25337403" y="14791502"/>
                    <a:pt x="25192116" y="14902627"/>
                  </a:cubicBezTo>
                  <a:cubicBezTo>
                    <a:pt x="25008602" y="15042834"/>
                    <a:pt x="24779366" y="15110271"/>
                    <a:pt x="24553941" y="15144306"/>
                  </a:cubicBezTo>
                  <a:cubicBezTo>
                    <a:pt x="24292576" y="15183803"/>
                    <a:pt x="24027907" y="15180883"/>
                    <a:pt x="23764254" y="15186851"/>
                  </a:cubicBezTo>
                  <a:cubicBezTo>
                    <a:pt x="23493745" y="15193074"/>
                    <a:pt x="23223616" y="15208949"/>
                    <a:pt x="22953487" y="15223554"/>
                  </a:cubicBezTo>
                  <a:cubicBezTo>
                    <a:pt x="2582291" y="15252511"/>
                    <a:pt x="1825117" y="15243113"/>
                    <a:pt x="1292479" y="15172881"/>
                  </a:cubicBezTo>
                  <a:cubicBezTo>
                    <a:pt x="841502" y="15113446"/>
                    <a:pt x="587502" y="15003083"/>
                    <a:pt x="286639" y="14641260"/>
                  </a:cubicBezTo>
                  <a:cubicBezTo>
                    <a:pt x="151130" y="14478319"/>
                    <a:pt x="54610" y="14281849"/>
                    <a:pt x="28702" y="14070268"/>
                  </a:cubicBezTo>
                  <a:cubicBezTo>
                    <a:pt x="0" y="7208771"/>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3284744" y="7620"/>
                  </a:cubicBezTo>
                  <a:cubicBezTo>
                    <a:pt x="23085821" y="0"/>
                    <a:pt x="23411322" y="39624"/>
                    <a:pt x="23687166" y="32004"/>
                  </a:cubicBezTo>
                  <a:cubicBezTo>
                    <a:pt x="23950818" y="24765"/>
                    <a:pt x="24295624" y="42672"/>
                    <a:pt x="24558259" y="72771"/>
                  </a:cubicBezTo>
                  <a:cubicBezTo>
                    <a:pt x="24993361" y="122428"/>
                    <a:pt x="25240377" y="161163"/>
                    <a:pt x="25491454" y="540258"/>
                  </a:cubicBezTo>
                  <a:cubicBezTo>
                    <a:pt x="25555463" y="638302"/>
                    <a:pt x="25612740" y="740664"/>
                    <a:pt x="25658460" y="848614"/>
                  </a:cubicBezTo>
                  <a:cubicBezTo>
                    <a:pt x="25744693" y="1052957"/>
                    <a:pt x="25782920" y="1273937"/>
                    <a:pt x="25754218" y="12027088"/>
                  </a:cubicBezTo>
                  <a:close/>
                </a:path>
              </a:pathLst>
            </a:custGeom>
            <a:solidFill>
              <a:srgbClr val="DCE6BF"/>
            </a:solidFill>
          </p:spPr>
        </p:sp>
      </p:grpSp>
      <p:grpSp>
        <p:nvGrpSpPr>
          <p:cNvPr name="Group 6" id="6"/>
          <p:cNvGrpSpPr/>
          <p:nvPr/>
        </p:nvGrpSpPr>
        <p:grpSpPr>
          <a:xfrm rot="0">
            <a:off x="2005129" y="1191023"/>
            <a:ext cx="13829394" cy="8067277"/>
            <a:chOff x="0" y="0"/>
            <a:chExt cx="33227431" cy="19382983"/>
          </a:xfrm>
        </p:grpSpPr>
        <p:sp>
          <p:nvSpPr>
            <p:cNvPr name="Freeform 7" id="7"/>
            <p:cNvSpPr/>
            <p:nvPr/>
          </p:nvSpPr>
          <p:spPr>
            <a:xfrm flipH="false" flipV="false" rot="0">
              <a:off x="-19304" y="-3175"/>
              <a:ext cx="33253719" cy="19390730"/>
            </a:xfrm>
            <a:custGeom>
              <a:avLst/>
              <a:gdLst/>
              <a:ahLst/>
              <a:cxnLst/>
              <a:rect r="r" b="b" t="t" l="l"/>
              <a:pathLst>
                <a:path h="19390730" w="33253719">
                  <a:moveTo>
                    <a:pt x="33228954" y="18807038"/>
                  </a:moveTo>
                  <a:cubicBezTo>
                    <a:pt x="33207238" y="18924386"/>
                    <a:pt x="33158469" y="19075642"/>
                    <a:pt x="33073125" y="19159336"/>
                  </a:cubicBezTo>
                  <a:cubicBezTo>
                    <a:pt x="32887834" y="19340945"/>
                    <a:pt x="32521692" y="19360885"/>
                    <a:pt x="32114657" y="19337517"/>
                  </a:cubicBezTo>
                  <a:cubicBezTo>
                    <a:pt x="31822302" y="19320752"/>
                    <a:pt x="31619102" y="19363679"/>
                    <a:pt x="31326240" y="19366472"/>
                  </a:cubicBezTo>
                  <a:cubicBezTo>
                    <a:pt x="31028044" y="19369267"/>
                    <a:pt x="30892409" y="19370537"/>
                    <a:pt x="30594086" y="19373331"/>
                  </a:cubicBezTo>
                  <a:cubicBezTo>
                    <a:pt x="20204010" y="19376124"/>
                    <a:pt x="2587498" y="19378919"/>
                    <a:pt x="2289302" y="19381713"/>
                  </a:cubicBezTo>
                  <a:cubicBezTo>
                    <a:pt x="1995678" y="19384507"/>
                    <a:pt x="1701800" y="19390730"/>
                    <a:pt x="1408303" y="19380062"/>
                  </a:cubicBezTo>
                  <a:cubicBezTo>
                    <a:pt x="1260348" y="19374727"/>
                    <a:pt x="1112393" y="19364694"/>
                    <a:pt x="965454" y="19346915"/>
                  </a:cubicBezTo>
                  <a:cubicBezTo>
                    <a:pt x="844931" y="19332310"/>
                    <a:pt x="723900" y="19314275"/>
                    <a:pt x="607949" y="19277572"/>
                  </a:cubicBezTo>
                  <a:cubicBezTo>
                    <a:pt x="501777" y="19244044"/>
                    <a:pt x="399542" y="19194769"/>
                    <a:pt x="315849" y="19120346"/>
                  </a:cubicBezTo>
                  <a:cubicBezTo>
                    <a:pt x="227203" y="19041480"/>
                    <a:pt x="170053" y="18936323"/>
                    <a:pt x="135636" y="18823801"/>
                  </a:cubicBezTo>
                  <a:cubicBezTo>
                    <a:pt x="98425" y="18702136"/>
                    <a:pt x="85852" y="18574246"/>
                    <a:pt x="71882" y="18448263"/>
                  </a:cubicBezTo>
                  <a:cubicBezTo>
                    <a:pt x="55626" y="18301577"/>
                    <a:pt x="40894" y="18154766"/>
                    <a:pt x="27813" y="18007826"/>
                  </a:cubicBezTo>
                  <a:cubicBezTo>
                    <a:pt x="14732" y="12714466"/>
                    <a:pt x="32004" y="10759795"/>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2743785" y="18796"/>
                  </a:cubicBezTo>
                  <a:cubicBezTo>
                    <a:pt x="30493884" y="17526"/>
                    <a:pt x="30759440" y="10541"/>
                    <a:pt x="31025123" y="5334"/>
                  </a:cubicBezTo>
                  <a:cubicBezTo>
                    <a:pt x="31298809" y="0"/>
                    <a:pt x="31572494" y="5334"/>
                    <a:pt x="31846053" y="10160"/>
                  </a:cubicBezTo>
                  <a:cubicBezTo>
                    <a:pt x="32123165" y="14986"/>
                    <a:pt x="32399771" y="13208"/>
                    <a:pt x="32676886" y="9144"/>
                  </a:cubicBezTo>
                  <a:cubicBezTo>
                    <a:pt x="32865736" y="6350"/>
                    <a:pt x="33111225" y="30734"/>
                    <a:pt x="33195301" y="230505"/>
                  </a:cubicBezTo>
                  <a:cubicBezTo>
                    <a:pt x="33219938" y="289052"/>
                    <a:pt x="33226034" y="353060"/>
                    <a:pt x="33227813" y="415925"/>
                  </a:cubicBezTo>
                  <a:cubicBezTo>
                    <a:pt x="33229971" y="488442"/>
                    <a:pt x="33229590" y="561086"/>
                    <a:pt x="33230353" y="633603"/>
                  </a:cubicBezTo>
                  <a:cubicBezTo>
                    <a:pt x="33231875" y="781558"/>
                    <a:pt x="33197204" y="1194054"/>
                    <a:pt x="33198857" y="5627522"/>
                  </a:cubicBezTo>
                  <a:cubicBezTo>
                    <a:pt x="33202032" y="18069041"/>
                    <a:pt x="33241400" y="18102569"/>
                    <a:pt x="33244448" y="18400511"/>
                  </a:cubicBezTo>
                  <a:cubicBezTo>
                    <a:pt x="33245846" y="18535639"/>
                    <a:pt x="33253719" y="18673434"/>
                    <a:pt x="33228954" y="18807038"/>
                  </a:cubicBezTo>
                  <a:close/>
                </a:path>
              </a:pathLst>
            </a:custGeom>
            <a:solidFill>
              <a:srgbClr val="FFF8ED"/>
            </a:solidFill>
          </p:spPr>
        </p:sp>
      </p:grpSp>
      <p:sp>
        <p:nvSpPr>
          <p:cNvPr name="TextBox 8" id="8"/>
          <p:cNvSpPr txBox="true"/>
          <p:nvPr/>
        </p:nvSpPr>
        <p:spPr>
          <a:xfrm rot="0">
            <a:off x="2361146" y="2562350"/>
            <a:ext cx="12855033" cy="6806946"/>
          </a:xfrm>
          <a:prstGeom prst="rect">
            <a:avLst/>
          </a:prstGeom>
        </p:spPr>
        <p:txBody>
          <a:bodyPr anchor="t" rtlCol="false" tIns="0" lIns="0" bIns="0" rIns="0">
            <a:spAutoFit/>
          </a:bodyPr>
          <a:lstStyle/>
          <a:p>
            <a:pPr algn="l" marL="734061" indent="-367031" lvl="1">
              <a:lnSpc>
                <a:spcPts val="4182"/>
              </a:lnSpc>
              <a:buFont typeface="Arial"/>
              <a:buChar char="•"/>
            </a:pPr>
            <a:r>
              <a:rPr lang="en-US" b="true" sz="3400" spc="17">
                <a:solidFill>
                  <a:srgbClr val="000000"/>
                </a:solidFill>
                <a:latin typeface="TT Rounds Condensed Bold"/>
                <a:ea typeface="TT Rounds Condensed Bold"/>
                <a:cs typeface="TT Rounds Condensed Bold"/>
                <a:sym typeface="TT Rounds Condensed Bold"/>
              </a:rPr>
              <a:t>Intense Gu</a:t>
            </a:r>
            <a:r>
              <a:rPr lang="en-US" b="true" sz="3400" spc="17">
                <a:solidFill>
                  <a:srgbClr val="000000"/>
                </a:solidFill>
                <a:latin typeface="TT Rounds Condensed Bold"/>
                <a:ea typeface="TT Rounds Condensed Bold"/>
                <a:cs typeface="TT Rounds Condensed Bold"/>
                <a:sym typeface="TT Rounds Condensed Bold"/>
              </a:rPr>
              <a:t>m </a:t>
            </a:r>
            <a:r>
              <a:rPr lang="en-US" b="true" sz="3400" spc="17">
                <a:solidFill>
                  <a:srgbClr val="000000"/>
                </a:solidFill>
                <a:latin typeface="TT Rounds Condensed Bold"/>
                <a:ea typeface="TT Rounds Condensed Bold"/>
                <a:cs typeface="TT Rounds Condensed Bold"/>
                <a:sym typeface="TT Rounds Condensed Bold"/>
              </a:rPr>
              <a:t>Pain</a:t>
            </a:r>
            <a:r>
              <a:rPr lang="en-US" sz="3400" spc="17">
                <a:solidFill>
                  <a:srgbClr val="000000"/>
                </a:solidFill>
                <a:latin typeface="TT Rounds Condensed"/>
                <a:ea typeface="TT Rounds Condensed"/>
                <a:cs typeface="TT Rounds Condensed"/>
                <a:sym typeface="TT Rounds Condensed"/>
              </a:rPr>
              <a:t>: Severe pain in the gums, which may intensify while eating or drinking.</a:t>
            </a:r>
          </a:p>
          <a:p>
            <a:pPr algn="l" marL="734061" indent="-367031" lvl="1">
              <a:lnSpc>
                <a:spcPts val="4182"/>
              </a:lnSpc>
              <a:buFont typeface="Arial"/>
              <a:buChar char="•"/>
            </a:pPr>
            <a:r>
              <a:rPr lang="en-US" b="true" sz="3400" spc="17">
                <a:solidFill>
                  <a:srgbClr val="000000"/>
                </a:solidFill>
                <a:latin typeface="TT Rounds Condensed Bold"/>
                <a:ea typeface="TT Rounds Condensed Bold"/>
                <a:cs typeface="TT Rounds Condensed Bold"/>
                <a:sym typeface="TT Rounds Condensed Bold"/>
              </a:rPr>
              <a:t>Ulceration and Necrosis:</a:t>
            </a:r>
            <a:r>
              <a:rPr lang="en-US" sz="3400" spc="17">
                <a:solidFill>
                  <a:srgbClr val="000000"/>
                </a:solidFill>
                <a:latin typeface="TT Rounds Condensed"/>
                <a:ea typeface="TT Rounds Condensed"/>
                <a:cs typeface="TT Rounds Condensed"/>
                <a:sym typeface="TT Rounds Condensed"/>
              </a:rPr>
              <a:t> Ulcers form along the gum line, often with dead tissue and bleeding.</a:t>
            </a:r>
          </a:p>
          <a:p>
            <a:pPr algn="l" marL="734061" indent="-367031" lvl="1">
              <a:lnSpc>
                <a:spcPts val="4182"/>
              </a:lnSpc>
              <a:buFont typeface="Arial"/>
              <a:buChar char="•"/>
            </a:pPr>
            <a:r>
              <a:rPr lang="en-US" b="true" sz="3400" spc="17">
                <a:solidFill>
                  <a:srgbClr val="000000"/>
                </a:solidFill>
                <a:latin typeface="TT Rounds Condensed Bold"/>
                <a:ea typeface="TT Rounds Condensed Bold"/>
                <a:cs typeface="TT Rounds Condensed Bold"/>
                <a:sym typeface="TT Rounds Condensed Bold"/>
              </a:rPr>
              <a:t>G</a:t>
            </a:r>
            <a:r>
              <a:rPr lang="en-US" b="true" sz="3400" spc="17">
                <a:solidFill>
                  <a:srgbClr val="000000"/>
                </a:solidFill>
                <a:latin typeface="TT Rounds Condensed Bold"/>
                <a:ea typeface="TT Rounds Condensed Bold"/>
                <a:cs typeface="TT Rounds Condensed Bold"/>
                <a:sym typeface="TT Rounds Condensed Bold"/>
              </a:rPr>
              <a:t>rayish Membrane on Gums:</a:t>
            </a:r>
            <a:r>
              <a:rPr lang="en-US" sz="3400" spc="17">
                <a:solidFill>
                  <a:srgbClr val="000000"/>
                </a:solidFill>
                <a:latin typeface="TT Rounds Condensed"/>
                <a:ea typeface="TT Rounds Condensed"/>
                <a:cs typeface="TT Rounds Condensed"/>
                <a:sym typeface="TT Rounds Condensed"/>
              </a:rPr>
              <a:t> A gray or yellowish-white film can form over t</a:t>
            </a:r>
            <a:r>
              <a:rPr lang="en-US" sz="3400" spc="17">
                <a:solidFill>
                  <a:srgbClr val="000000"/>
                </a:solidFill>
                <a:latin typeface="TT Rounds Condensed"/>
                <a:ea typeface="TT Rounds Condensed"/>
                <a:cs typeface="TT Rounds Condensed"/>
                <a:sym typeface="TT Rounds Condensed"/>
              </a:rPr>
              <a:t>he ulcers, which can be peeled off to reveal bleeding tissue.</a:t>
            </a:r>
          </a:p>
          <a:p>
            <a:pPr algn="l" marL="734061" indent="-367031" lvl="1">
              <a:lnSpc>
                <a:spcPts val="4182"/>
              </a:lnSpc>
              <a:buFont typeface="Arial"/>
              <a:buChar char="•"/>
            </a:pPr>
            <a:r>
              <a:rPr lang="en-US" b="true" sz="3400" spc="17">
                <a:solidFill>
                  <a:srgbClr val="000000"/>
                </a:solidFill>
                <a:latin typeface="TT Rounds Condensed Bold"/>
                <a:ea typeface="TT Rounds Condensed Bold"/>
                <a:cs typeface="TT Rounds Condensed Bold"/>
                <a:sym typeface="TT Rounds Condensed Bold"/>
              </a:rPr>
              <a:t>Foul Breath:</a:t>
            </a:r>
            <a:r>
              <a:rPr lang="en-US" sz="3400" spc="17">
                <a:solidFill>
                  <a:srgbClr val="000000"/>
                </a:solidFill>
                <a:latin typeface="TT Rounds Condensed"/>
                <a:ea typeface="TT Rounds Condensed"/>
                <a:cs typeface="TT Rounds Condensed"/>
                <a:sym typeface="TT Rounds Condensed"/>
              </a:rPr>
              <a:t> Due to bacterial overgrowth and tissue decay, there is often a strong, unpleasant odor.</a:t>
            </a:r>
          </a:p>
          <a:p>
            <a:pPr algn="l" marL="734061" indent="-367031" lvl="1">
              <a:lnSpc>
                <a:spcPts val="4182"/>
              </a:lnSpc>
              <a:buFont typeface="Arial"/>
              <a:buChar char="•"/>
            </a:pPr>
            <a:r>
              <a:rPr lang="en-US" b="true" sz="3400" spc="17">
                <a:solidFill>
                  <a:srgbClr val="000000"/>
                </a:solidFill>
                <a:latin typeface="TT Rounds Condensed Bold"/>
                <a:ea typeface="TT Rounds Condensed Bold"/>
                <a:cs typeface="TT Rounds Condensed Bold"/>
                <a:sym typeface="TT Rounds Condensed Bold"/>
              </a:rPr>
              <a:t>Swelling and Redness:</a:t>
            </a:r>
            <a:r>
              <a:rPr lang="en-US" sz="3400" spc="17">
                <a:solidFill>
                  <a:srgbClr val="000000"/>
                </a:solidFill>
                <a:latin typeface="TT Rounds Condensed"/>
                <a:ea typeface="TT Rounds Condensed"/>
                <a:cs typeface="TT Rounds Condensed"/>
                <a:sym typeface="TT Rounds Condensed"/>
              </a:rPr>
              <a:t> The gums become swollen, red, and bleed easily, with tissue degen</a:t>
            </a:r>
            <a:r>
              <a:rPr lang="en-US" sz="3400" spc="17">
                <a:solidFill>
                  <a:srgbClr val="000000"/>
                </a:solidFill>
                <a:latin typeface="TT Rounds Condensed"/>
                <a:ea typeface="TT Rounds Condensed"/>
                <a:cs typeface="TT Rounds Condensed"/>
                <a:sym typeface="TT Rounds Condensed"/>
              </a:rPr>
              <a:t>eration in advanced cases.</a:t>
            </a:r>
          </a:p>
          <a:p>
            <a:pPr algn="l" marL="734061" indent="-367031" lvl="1">
              <a:lnSpc>
                <a:spcPts val="4182"/>
              </a:lnSpc>
              <a:buFont typeface="Arial"/>
              <a:buChar char="•"/>
            </a:pPr>
            <a:r>
              <a:rPr lang="en-US" b="true" sz="3400" spc="17">
                <a:solidFill>
                  <a:srgbClr val="000000"/>
                </a:solidFill>
                <a:latin typeface="TT Rounds Condensed Bold"/>
                <a:ea typeface="TT Rounds Condensed Bold"/>
                <a:cs typeface="TT Rounds Condensed Bold"/>
                <a:sym typeface="TT Rounds Condensed Bold"/>
              </a:rPr>
              <a:t>Fever </a:t>
            </a:r>
            <a:r>
              <a:rPr lang="en-US" b="true" sz="3400" spc="17">
                <a:solidFill>
                  <a:srgbClr val="000000"/>
                </a:solidFill>
                <a:latin typeface="TT Rounds Condensed Bold"/>
                <a:ea typeface="TT Rounds Condensed Bold"/>
                <a:cs typeface="TT Rounds Condensed Bold"/>
                <a:sym typeface="TT Rounds Condensed Bold"/>
              </a:rPr>
              <a:t>and Malaise: </a:t>
            </a:r>
            <a:r>
              <a:rPr lang="en-US" sz="3400" spc="17">
                <a:solidFill>
                  <a:srgbClr val="000000"/>
                </a:solidFill>
                <a:latin typeface="TT Rounds Condensed"/>
                <a:ea typeface="TT Rounds Condensed"/>
                <a:cs typeface="TT Rounds Condensed"/>
                <a:sym typeface="TT Rounds Condensed"/>
              </a:rPr>
              <a:t>Some patients may experience fever, fatigue, and swollen lymph nodes.</a:t>
            </a:r>
          </a:p>
          <a:p>
            <a:pPr algn="l">
              <a:lnSpc>
                <a:spcPts val="4182"/>
              </a:lnSpc>
            </a:pPr>
          </a:p>
        </p:txBody>
      </p:sp>
      <p:sp>
        <p:nvSpPr>
          <p:cNvPr name="TextBox 9" id="9"/>
          <p:cNvSpPr txBox="true"/>
          <p:nvPr/>
        </p:nvSpPr>
        <p:spPr>
          <a:xfrm rot="0">
            <a:off x="2005129" y="1490116"/>
            <a:ext cx="6288802" cy="1057923"/>
          </a:xfrm>
          <a:prstGeom prst="rect">
            <a:avLst/>
          </a:prstGeom>
        </p:spPr>
        <p:txBody>
          <a:bodyPr anchor="t" rtlCol="false" tIns="0" lIns="0" bIns="0" rIns="0">
            <a:spAutoFit/>
          </a:bodyPr>
          <a:lstStyle/>
          <a:p>
            <a:pPr algn="ctr">
              <a:lnSpc>
                <a:spcPts val="7900"/>
              </a:lnSpc>
            </a:pPr>
            <a:r>
              <a:rPr lang="en-US" b="true" sz="7900" spc="-79">
                <a:solidFill>
                  <a:srgbClr val="303F80"/>
                </a:solidFill>
                <a:latin typeface="TT Rounds Condensed Bold"/>
                <a:ea typeface="TT Rounds Condensed Bold"/>
                <a:cs typeface="TT Rounds Condensed Bold"/>
                <a:sym typeface="TT Rounds Condensed Bold"/>
              </a:rPr>
              <a:t>SYMPTOMS: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5DEE1"/>
        </a:solidFill>
      </p:bgPr>
    </p:bg>
    <p:spTree>
      <p:nvGrpSpPr>
        <p:cNvPr id="1" name=""/>
        <p:cNvGrpSpPr/>
        <p:nvPr/>
      </p:nvGrpSpPr>
      <p:grpSpPr>
        <a:xfrm>
          <a:off x="0" y="0"/>
          <a:ext cx="0" cy="0"/>
          <a:chOff x="0" y="0"/>
          <a:chExt cx="0" cy="0"/>
        </a:xfrm>
      </p:grpSpPr>
      <p:grpSp>
        <p:nvGrpSpPr>
          <p:cNvPr name="Group 2" id="2"/>
          <p:cNvGrpSpPr/>
          <p:nvPr/>
        </p:nvGrpSpPr>
        <p:grpSpPr>
          <a:xfrm rot="0">
            <a:off x="1506437" y="648155"/>
            <a:ext cx="9898261" cy="8229600"/>
            <a:chOff x="0" y="0"/>
            <a:chExt cx="37404836" cy="31099084"/>
          </a:xfrm>
        </p:grpSpPr>
        <p:sp>
          <p:nvSpPr>
            <p:cNvPr name="Freeform 3" id="3"/>
            <p:cNvSpPr/>
            <p:nvPr/>
          </p:nvSpPr>
          <p:spPr>
            <a:xfrm flipH="false" flipV="false" rot="0">
              <a:off x="-19304" y="-3175"/>
              <a:ext cx="37431126" cy="31106830"/>
            </a:xfrm>
            <a:custGeom>
              <a:avLst/>
              <a:gdLst/>
              <a:ahLst/>
              <a:cxnLst/>
              <a:rect r="r" b="b" t="t" l="l"/>
              <a:pathLst>
                <a:path h="31106830" w="37431126">
                  <a:moveTo>
                    <a:pt x="37406361" y="30523138"/>
                  </a:moveTo>
                  <a:cubicBezTo>
                    <a:pt x="37384642" y="30640486"/>
                    <a:pt x="37335876" y="30791742"/>
                    <a:pt x="37250532" y="30875436"/>
                  </a:cubicBezTo>
                  <a:cubicBezTo>
                    <a:pt x="37065238" y="31057047"/>
                    <a:pt x="36699096" y="31076987"/>
                    <a:pt x="36292064" y="31053618"/>
                  </a:cubicBezTo>
                  <a:cubicBezTo>
                    <a:pt x="35999709" y="31036853"/>
                    <a:pt x="35796509" y="31079780"/>
                    <a:pt x="35503647" y="31082574"/>
                  </a:cubicBezTo>
                  <a:cubicBezTo>
                    <a:pt x="35205451" y="31085368"/>
                    <a:pt x="35069813" y="31086639"/>
                    <a:pt x="34771490" y="31089433"/>
                  </a:cubicBezTo>
                  <a:cubicBezTo>
                    <a:pt x="22843373" y="31092226"/>
                    <a:pt x="2587498" y="31095020"/>
                    <a:pt x="2289302" y="31097813"/>
                  </a:cubicBezTo>
                  <a:cubicBezTo>
                    <a:pt x="1995678" y="31100607"/>
                    <a:pt x="1701800" y="31106830"/>
                    <a:pt x="1408303" y="31096164"/>
                  </a:cubicBezTo>
                  <a:cubicBezTo>
                    <a:pt x="1260348" y="31090828"/>
                    <a:pt x="1112393" y="31080794"/>
                    <a:pt x="965454" y="31063016"/>
                  </a:cubicBezTo>
                  <a:cubicBezTo>
                    <a:pt x="844931" y="31048412"/>
                    <a:pt x="723900" y="31030376"/>
                    <a:pt x="607949" y="30993674"/>
                  </a:cubicBezTo>
                  <a:cubicBezTo>
                    <a:pt x="501777" y="30960144"/>
                    <a:pt x="399542" y="30910870"/>
                    <a:pt x="315849" y="30836446"/>
                  </a:cubicBezTo>
                  <a:cubicBezTo>
                    <a:pt x="227203" y="30757580"/>
                    <a:pt x="170053" y="30652424"/>
                    <a:pt x="135636" y="30539903"/>
                  </a:cubicBezTo>
                  <a:cubicBezTo>
                    <a:pt x="98425" y="30418236"/>
                    <a:pt x="85852" y="30290346"/>
                    <a:pt x="71882" y="30164363"/>
                  </a:cubicBezTo>
                  <a:cubicBezTo>
                    <a:pt x="55626" y="30017678"/>
                    <a:pt x="40894" y="29870868"/>
                    <a:pt x="27813" y="29723928"/>
                  </a:cubicBezTo>
                  <a:cubicBezTo>
                    <a:pt x="14732" y="20760463"/>
                    <a:pt x="32004" y="17429505"/>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4256514" y="18796"/>
                  </a:cubicBezTo>
                  <a:cubicBezTo>
                    <a:pt x="34671288" y="17526"/>
                    <a:pt x="34936844" y="10541"/>
                    <a:pt x="35202530" y="5334"/>
                  </a:cubicBezTo>
                  <a:cubicBezTo>
                    <a:pt x="35476213" y="0"/>
                    <a:pt x="35749898" y="5334"/>
                    <a:pt x="36023457" y="10160"/>
                  </a:cubicBezTo>
                  <a:cubicBezTo>
                    <a:pt x="36300572" y="14986"/>
                    <a:pt x="36577178" y="13208"/>
                    <a:pt x="36854290" y="9144"/>
                  </a:cubicBezTo>
                  <a:cubicBezTo>
                    <a:pt x="37043140" y="6350"/>
                    <a:pt x="37288632" y="30734"/>
                    <a:pt x="37372705" y="230505"/>
                  </a:cubicBezTo>
                  <a:cubicBezTo>
                    <a:pt x="37397342" y="289052"/>
                    <a:pt x="37403438" y="353060"/>
                    <a:pt x="37405217" y="415925"/>
                  </a:cubicBezTo>
                  <a:cubicBezTo>
                    <a:pt x="37407375" y="488442"/>
                    <a:pt x="37406994" y="561086"/>
                    <a:pt x="37407757" y="633603"/>
                  </a:cubicBezTo>
                  <a:cubicBezTo>
                    <a:pt x="37409282" y="781558"/>
                    <a:pt x="37374611" y="1194054"/>
                    <a:pt x="37376261" y="8683590"/>
                  </a:cubicBezTo>
                  <a:cubicBezTo>
                    <a:pt x="37379436" y="29785143"/>
                    <a:pt x="37418807" y="29818670"/>
                    <a:pt x="37421855" y="30116611"/>
                  </a:cubicBezTo>
                  <a:cubicBezTo>
                    <a:pt x="37423250" y="30251741"/>
                    <a:pt x="37431126" y="30389534"/>
                    <a:pt x="37406361" y="30523138"/>
                  </a:cubicBezTo>
                  <a:close/>
                </a:path>
              </a:pathLst>
            </a:custGeom>
            <a:solidFill>
              <a:srgbClr val="FFF8ED"/>
            </a:solidFill>
          </p:spPr>
        </p:sp>
      </p:grpSp>
      <p:sp>
        <p:nvSpPr>
          <p:cNvPr name="Freeform 4" id="4"/>
          <p:cNvSpPr/>
          <p:nvPr/>
        </p:nvSpPr>
        <p:spPr>
          <a:xfrm flipH="true" flipV="false" rot="0">
            <a:off x="12553409" y="265308"/>
            <a:ext cx="5734591" cy="14877478"/>
          </a:xfrm>
          <a:custGeom>
            <a:avLst/>
            <a:gdLst/>
            <a:ahLst/>
            <a:cxnLst/>
            <a:rect r="r" b="b" t="t" l="l"/>
            <a:pathLst>
              <a:path h="14877478" w="5734591">
                <a:moveTo>
                  <a:pt x="5734591" y="0"/>
                </a:moveTo>
                <a:lnTo>
                  <a:pt x="0" y="0"/>
                </a:lnTo>
                <a:lnTo>
                  <a:pt x="0" y="14877478"/>
                </a:lnTo>
                <a:lnTo>
                  <a:pt x="5734591" y="14877478"/>
                </a:lnTo>
                <a:lnTo>
                  <a:pt x="57345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742134" y="4045206"/>
            <a:ext cx="5426867" cy="1339849"/>
          </a:xfrm>
          <a:prstGeom prst="rect">
            <a:avLst/>
          </a:prstGeom>
        </p:spPr>
        <p:txBody>
          <a:bodyPr anchor="t" rtlCol="false" tIns="0" lIns="0" bIns="0" rIns="0">
            <a:spAutoFit/>
          </a:bodyPr>
          <a:lstStyle/>
          <a:p>
            <a:pPr algn="ctr">
              <a:lnSpc>
                <a:spcPts val="9999"/>
              </a:lnSpc>
            </a:pPr>
            <a:r>
              <a:rPr lang="en-US" b="true" sz="9999" spc="-99">
                <a:solidFill>
                  <a:srgbClr val="303F80"/>
                </a:solidFill>
                <a:latin typeface="TT Rounds Condensed Bold"/>
                <a:ea typeface="TT Rounds Condensed Bold"/>
                <a:cs typeface="TT Rounds Condensed Bold"/>
                <a:sym typeface="TT Rounds Condensed Bold"/>
              </a:rPr>
              <a:t>THE END</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821374" cy="8229600"/>
            <a:chOff x="0" y="0"/>
            <a:chExt cx="13986824" cy="19772990"/>
          </a:xfrm>
        </p:grpSpPr>
        <p:sp>
          <p:nvSpPr>
            <p:cNvPr name="Freeform 3" id="3"/>
            <p:cNvSpPr/>
            <p:nvPr/>
          </p:nvSpPr>
          <p:spPr>
            <a:xfrm flipH="false" flipV="false" rot="0">
              <a:off x="-19304" y="-3175"/>
              <a:ext cx="14013112" cy="19780737"/>
            </a:xfrm>
            <a:custGeom>
              <a:avLst/>
              <a:gdLst/>
              <a:ahLst/>
              <a:cxnLst/>
              <a:rect r="r" b="b" t="t" l="l"/>
              <a:pathLst>
                <a:path h="19780737" w="14013112">
                  <a:moveTo>
                    <a:pt x="13988347" y="19197045"/>
                  </a:moveTo>
                  <a:cubicBezTo>
                    <a:pt x="13966631" y="19314393"/>
                    <a:pt x="13917863" y="19465649"/>
                    <a:pt x="13832518" y="19549343"/>
                  </a:cubicBezTo>
                  <a:cubicBezTo>
                    <a:pt x="13647226" y="19730952"/>
                    <a:pt x="13281085" y="19750892"/>
                    <a:pt x="12874050" y="19727525"/>
                  </a:cubicBezTo>
                  <a:cubicBezTo>
                    <a:pt x="12581695" y="19710760"/>
                    <a:pt x="12378495" y="19753686"/>
                    <a:pt x="12085633" y="19756479"/>
                  </a:cubicBezTo>
                  <a:cubicBezTo>
                    <a:pt x="11787438" y="19759275"/>
                    <a:pt x="11651802" y="19760544"/>
                    <a:pt x="11353479" y="19763338"/>
                  </a:cubicBezTo>
                  <a:cubicBezTo>
                    <a:pt x="8047438" y="19766131"/>
                    <a:pt x="2587498" y="19768925"/>
                    <a:pt x="2289302" y="19771720"/>
                  </a:cubicBezTo>
                  <a:cubicBezTo>
                    <a:pt x="1995678" y="19774514"/>
                    <a:pt x="1701800" y="19780737"/>
                    <a:pt x="1408303" y="19770069"/>
                  </a:cubicBezTo>
                  <a:cubicBezTo>
                    <a:pt x="1260348" y="19764735"/>
                    <a:pt x="1112393" y="19754701"/>
                    <a:pt x="965454" y="19736922"/>
                  </a:cubicBezTo>
                  <a:cubicBezTo>
                    <a:pt x="844931" y="19722317"/>
                    <a:pt x="723900" y="19704283"/>
                    <a:pt x="607949" y="19667579"/>
                  </a:cubicBezTo>
                  <a:cubicBezTo>
                    <a:pt x="501777" y="19634051"/>
                    <a:pt x="399542" y="19584775"/>
                    <a:pt x="315849" y="19510353"/>
                  </a:cubicBezTo>
                  <a:cubicBezTo>
                    <a:pt x="227203" y="19431487"/>
                    <a:pt x="170053" y="19326330"/>
                    <a:pt x="135636" y="19213809"/>
                  </a:cubicBezTo>
                  <a:cubicBezTo>
                    <a:pt x="98425" y="19092143"/>
                    <a:pt x="85852" y="18964253"/>
                    <a:pt x="71882" y="18838270"/>
                  </a:cubicBezTo>
                  <a:cubicBezTo>
                    <a:pt x="55626" y="18691585"/>
                    <a:pt x="40894" y="18544772"/>
                    <a:pt x="27813" y="18397834"/>
                  </a:cubicBezTo>
                  <a:cubicBezTo>
                    <a:pt x="14732" y="12982302"/>
                    <a:pt x="32004" y="10981817"/>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5776343" y="18796"/>
                  </a:cubicBezTo>
                  <a:cubicBezTo>
                    <a:pt x="11253276" y="17526"/>
                    <a:pt x="11518833" y="10541"/>
                    <a:pt x="11784517" y="5334"/>
                  </a:cubicBezTo>
                  <a:cubicBezTo>
                    <a:pt x="12058202" y="0"/>
                    <a:pt x="12331887" y="5334"/>
                    <a:pt x="12605445" y="10160"/>
                  </a:cubicBezTo>
                  <a:cubicBezTo>
                    <a:pt x="12882558" y="14986"/>
                    <a:pt x="13159164" y="13208"/>
                    <a:pt x="13436279" y="9144"/>
                  </a:cubicBezTo>
                  <a:cubicBezTo>
                    <a:pt x="13625128" y="6350"/>
                    <a:pt x="13870618" y="30734"/>
                    <a:pt x="13954692" y="230505"/>
                  </a:cubicBezTo>
                  <a:cubicBezTo>
                    <a:pt x="13979331" y="289052"/>
                    <a:pt x="13985427" y="353060"/>
                    <a:pt x="13987205" y="415925"/>
                  </a:cubicBezTo>
                  <a:cubicBezTo>
                    <a:pt x="13989363" y="488442"/>
                    <a:pt x="13988983" y="561086"/>
                    <a:pt x="13989744" y="633603"/>
                  </a:cubicBezTo>
                  <a:cubicBezTo>
                    <a:pt x="13991268" y="781558"/>
                    <a:pt x="13956597" y="1194054"/>
                    <a:pt x="13958249" y="5729253"/>
                  </a:cubicBezTo>
                  <a:cubicBezTo>
                    <a:pt x="13961424" y="18459047"/>
                    <a:pt x="14000793" y="18492575"/>
                    <a:pt x="14003841" y="18790518"/>
                  </a:cubicBezTo>
                  <a:cubicBezTo>
                    <a:pt x="14005238" y="18925646"/>
                    <a:pt x="14013112" y="19063441"/>
                    <a:pt x="13988347" y="19197045"/>
                  </a:cubicBezTo>
                  <a:close/>
                </a:path>
              </a:pathLst>
            </a:custGeom>
            <a:solidFill>
              <a:srgbClr val="F0BA7A"/>
            </a:solidFill>
          </p:spPr>
        </p:sp>
      </p:grpSp>
      <p:sp>
        <p:nvSpPr>
          <p:cNvPr name="TextBox 4" id="4"/>
          <p:cNvSpPr txBox="true"/>
          <p:nvPr/>
        </p:nvSpPr>
        <p:spPr>
          <a:xfrm rot="0">
            <a:off x="1420230" y="2800350"/>
            <a:ext cx="5038314" cy="4819650"/>
          </a:xfrm>
          <a:prstGeom prst="rect">
            <a:avLst/>
          </a:prstGeom>
        </p:spPr>
        <p:txBody>
          <a:bodyPr anchor="t" rtlCol="false" tIns="0" lIns="0" bIns="0" rIns="0">
            <a:spAutoFit/>
          </a:bodyPr>
          <a:lstStyle/>
          <a:p>
            <a:pPr algn="ctr">
              <a:lnSpc>
                <a:spcPts val="7500"/>
              </a:lnSpc>
            </a:pPr>
            <a:r>
              <a:rPr lang="en-US" b="true" sz="7500" spc="-75">
                <a:solidFill>
                  <a:srgbClr val="303F80"/>
                </a:solidFill>
                <a:latin typeface="TT Rounds Condensed Bold"/>
                <a:ea typeface="TT Rounds Condensed Bold"/>
                <a:cs typeface="TT Rounds Condensed Bold"/>
                <a:sym typeface="TT Rounds Condensed Bold"/>
              </a:rPr>
              <a:t>Press</a:t>
            </a:r>
          </a:p>
          <a:p>
            <a:pPr algn="ctr">
              <a:lnSpc>
                <a:spcPts val="7500"/>
              </a:lnSpc>
            </a:pPr>
            <a:r>
              <a:rPr lang="en-US" b="true" sz="7500" spc="-75">
                <a:solidFill>
                  <a:srgbClr val="303F80"/>
                </a:solidFill>
                <a:latin typeface="TT Rounds Condensed Bold"/>
                <a:ea typeface="TT Rounds Condensed Bold"/>
                <a:cs typeface="TT Rounds Condensed Bold"/>
                <a:sym typeface="TT Rounds Condensed Bold"/>
              </a:rPr>
              <a:t>these keys</a:t>
            </a:r>
          </a:p>
          <a:p>
            <a:pPr algn="ctr">
              <a:lnSpc>
                <a:spcPts val="7500"/>
              </a:lnSpc>
            </a:pPr>
            <a:r>
              <a:rPr lang="en-US" b="true" sz="7500" spc="-75">
                <a:solidFill>
                  <a:srgbClr val="303F80"/>
                </a:solidFill>
                <a:latin typeface="TT Rounds Condensed Bold"/>
                <a:ea typeface="TT Rounds Condensed Bold"/>
                <a:cs typeface="TT Rounds Condensed Bold"/>
                <a:sym typeface="TT Rounds Condensed Bold"/>
              </a:rPr>
              <a:t>while on Present mode! </a:t>
            </a:r>
          </a:p>
        </p:txBody>
      </p:sp>
      <p:grpSp>
        <p:nvGrpSpPr>
          <p:cNvPr name="Group 5" id="5"/>
          <p:cNvGrpSpPr/>
          <p:nvPr/>
        </p:nvGrpSpPr>
        <p:grpSpPr>
          <a:xfrm rot="0">
            <a:off x="7722231" y="1028700"/>
            <a:ext cx="4550296" cy="1695826"/>
            <a:chOff x="0" y="0"/>
            <a:chExt cx="11625774" cy="4332750"/>
          </a:xfrm>
        </p:grpSpPr>
        <p:sp>
          <p:nvSpPr>
            <p:cNvPr name="Freeform 6" id="6"/>
            <p:cNvSpPr/>
            <p:nvPr/>
          </p:nvSpPr>
          <p:spPr>
            <a:xfrm flipH="false" flipV="false" rot="0">
              <a:off x="-19304" y="-3175"/>
              <a:ext cx="11652063" cy="4340497"/>
            </a:xfrm>
            <a:custGeom>
              <a:avLst/>
              <a:gdLst/>
              <a:ahLst/>
              <a:cxnLst/>
              <a:rect r="r" b="b" t="t" l="l"/>
              <a:pathLst>
                <a:path h="4340497" w="11652063">
                  <a:moveTo>
                    <a:pt x="11627299" y="3756805"/>
                  </a:moveTo>
                  <a:cubicBezTo>
                    <a:pt x="11605581" y="3874153"/>
                    <a:pt x="11556814" y="4025410"/>
                    <a:pt x="11471469" y="4109103"/>
                  </a:cubicBezTo>
                  <a:cubicBezTo>
                    <a:pt x="11286177" y="4290713"/>
                    <a:pt x="10920036" y="4310652"/>
                    <a:pt x="10513001" y="4287284"/>
                  </a:cubicBezTo>
                  <a:cubicBezTo>
                    <a:pt x="10220646" y="4270520"/>
                    <a:pt x="10017446" y="4313446"/>
                    <a:pt x="9724584" y="4316240"/>
                  </a:cubicBezTo>
                  <a:cubicBezTo>
                    <a:pt x="9426389" y="4319034"/>
                    <a:pt x="9290752" y="4320304"/>
                    <a:pt x="8992429" y="4323098"/>
                  </a:cubicBezTo>
                  <a:cubicBezTo>
                    <a:pt x="6555683" y="4325892"/>
                    <a:pt x="2587498" y="4328686"/>
                    <a:pt x="2289302" y="4331480"/>
                  </a:cubicBezTo>
                  <a:cubicBezTo>
                    <a:pt x="1995678" y="4334274"/>
                    <a:pt x="1701800" y="4340497"/>
                    <a:pt x="1408303" y="4329829"/>
                  </a:cubicBezTo>
                  <a:cubicBezTo>
                    <a:pt x="1260348" y="4324495"/>
                    <a:pt x="1112393" y="4314462"/>
                    <a:pt x="965454" y="4296682"/>
                  </a:cubicBezTo>
                  <a:cubicBezTo>
                    <a:pt x="844931" y="4282077"/>
                    <a:pt x="723900" y="4264043"/>
                    <a:pt x="607949" y="4227340"/>
                  </a:cubicBezTo>
                  <a:cubicBezTo>
                    <a:pt x="501777" y="4193812"/>
                    <a:pt x="399542" y="4144536"/>
                    <a:pt x="315849" y="4070114"/>
                  </a:cubicBezTo>
                  <a:cubicBezTo>
                    <a:pt x="227203" y="3991247"/>
                    <a:pt x="170053" y="3886091"/>
                    <a:pt x="135636" y="3773569"/>
                  </a:cubicBezTo>
                  <a:cubicBezTo>
                    <a:pt x="98425" y="3651903"/>
                    <a:pt x="85852" y="3524014"/>
                    <a:pt x="71882" y="3398030"/>
                  </a:cubicBezTo>
                  <a:cubicBezTo>
                    <a:pt x="55626" y="3251345"/>
                    <a:pt x="40894" y="3104533"/>
                    <a:pt x="27813" y="2957594"/>
                  </a:cubicBezTo>
                  <a:cubicBezTo>
                    <a:pt x="14732" y="2378764"/>
                    <a:pt x="32004" y="219204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4921356" y="18796"/>
                  </a:cubicBezTo>
                  <a:cubicBezTo>
                    <a:pt x="8892227" y="17526"/>
                    <a:pt x="9157783" y="10541"/>
                    <a:pt x="9423467" y="5334"/>
                  </a:cubicBezTo>
                  <a:cubicBezTo>
                    <a:pt x="9697152" y="0"/>
                    <a:pt x="9970838" y="5334"/>
                    <a:pt x="10244395" y="10160"/>
                  </a:cubicBezTo>
                  <a:cubicBezTo>
                    <a:pt x="10521509" y="14986"/>
                    <a:pt x="10798115" y="13208"/>
                    <a:pt x="11075229" y="9144"/>
                  </a:cubicBezTo>
                  <a:cubicBezTo>
                    <a:pt x="11264078" y="6350"/>
                    <a:pt x="11509569" y="30734"/>
                    <a:pt x="11593643" y="230505"/>
                  </a:cubicBezTo>
                  <a:cubicBezTo>
                    <a:pt x="11618281" y="289052"/>
                    <a:pt x="11624377" y="353060"/>
                    <a:pt x="11626155" y="415925"/>
                  </a:cubicBezTo>
                  <a:cubicBezTo>
                    <a:pt x="11628314" y="488442"/>
                    <a:pt x="11627933" y="561086"/>
                    <a:pt x="11628695" y="633603"/>
                  </a:cubicBezTo>
                  <a:cubicBezTo>
                    <a:pt x="11630219" y="781558"/>
                    <a:pt x="11595549" y="1194054"/>
                    <a:pt x="11597200" y="1701769"/>
                  </a:cubicBezTo>
                  <a:cubicBezTo>
                    <a:pt x="11600375" y="3018808"/>
                    <a:pt x="11639744" y="3052336"/>
                    <a:pt x="11642792" y="3350278"/>
                  </a:cubicBezTo>
                  <a:cubicBezTo>
                    <a:pt x="11644189" y="3485406"/>
                    <a:pt x="11652063" y="3623201"/>
                    <a:pt x="11627299" y="3756805"/>
                  </a:cubicBezTo>
                  <a:close/>
                </a:path>
              </a:pathLst>
            </a:custGeom>
            <a:solidFill>
              <a:srgbClr val="D5DEE1"/>
            </a:solidFill>
          </p:spPr>
        </p:sp>
      </p:grpSp>
      <p:grpSp>
        <p:nvGrpSpPr>
          <p:cNvPr name="Group 7" id="7"/>
          <p:cNvGrpSpPr/>
          <p:nvPr/>
        </p:nvGrpSpPr>
        <p:grpSpPr>
          <a:xfrm rot="0">
            <a:off x="12709004" y="1028700"/>
            <a:ext cx="4550296" cy="1695826"/>
            <a:chOff x="0" y="0"/>
            <a:chExt cx="11625774" cy="4332750"/>
          </a:xfrm>
        </p:grpSpPr>
        <p:sp>
          <p:nvSpPr>
            <p:cNvPr name="Freeform 8" id="8"/>
            <p:cNvSpPr/>
            <p:nvPr/>
          </p:nvSpPr>
          <p:spPr>
            <a:xfrm flipH="false" flipV="false" rot="0">
              <a:off x="-19304" y="-3175"/>
              <a:ext cx="11652063" cy="4340497"/>
            </a:xfrm>
            <a:custGeom>
              <a:avLst/>
              <a:gdLst/>
              <a:ahLst/>
              <a:cxnLst/>
              <a:rect r="r" b="b" t="t" l="l"/>
              <a:pathLst>
                <a:path h="4340497" w="11652063">
                  <a:moveTo>
                    <a:pt x="11627299" y="3756805"/>
                  </a:moveTo>
                  <a:cubicBezTo>
                    <a:pt x="11605581" y="3874153"/>
                    <a:pt x="11556814" y="4025410"/>
                    <a:pt x="11471469" y="4109103"/>
                  </a:cubicBezTo>
                  <a:cubicBezTo>
                    <a:pt x="11286177" y="4290713"/>
                    <a:pt x="10920036" y="4310652"/>
                    <a:pt x="10513001" y="4287284"/>
                  </a:cubicBezTo>
                  <a:cubicBezTo>
                    <a:pt x="10220646" y="4270520"/>
                    <a:pt x="10017446" y="4313446"/>
                    <a:pt x="9724584" y="4316240"/>
                  </a:cubicBezTo>
                  <a:cubicBezTo>
                    <a:pt x="9426389" y="4319034"/>
                    <a:pt x="9290752" y="4320304"/>
                    <a:pt x="8992429" y="4323098"/>
                  </a:cubicBezTo>
                  <a:cubicBezTo>
                    <a:pt x="6555683" y="4325892"/>
                    <a:pt x="2587498" y="4328686"/>
                    <a:pt x="2289302" y="4331480"/>
                  </a:cubicBezTo>
                  <a:cubicBezTo>
                    <a:pt x="1995678" y="4334274"/>
                    <a:pt x="1701800" y="4340497"/>
                    <a:pt x="1408303" y="4329829"/>
                  </a:cubicBezTo>
                  <a:cubicBezTo>
                    <a:pt x="1260348" y="4324495"/>
                    <a:pt x="1112393" y="4314462"/>
                    <a:pt x="965454" y="4296682"/>
                  </a:cubicBezTo>
                  <a:cubicBezTo>
                    <a:pt x="844931" y="4282077"/>
                    <a:pt x="723900" y="4264043"/>
                    <a:pt x="607949" y="4227340"/>
                  </a:cubicBezTo>
                  <a:cubicBezTo>
                    <a:pt x="501777" y="4193812"/>
                    <a:pt x="399542" y="4144536"/>
                    <a:pt x="315849" y="4070114"/>
                  </a:cubicBezTo>
                  <a:cubicBezTo>
                    <a:pt x="227203" y="3991247"/>
                    <a:pt x="170053" y="3886091"/>
                    <a:pt x="135636" y="3773569"/>
                  </a:cubicBezTo>
                  <a:cubicBezTo>
                    <a:pt x="98425" y="3651903"/>
                    <a:pt x="85852" y="3524014"/>
                    <a:pt x="71882" y="3398030"/>
                  </a:cubicBezTo>
                  <a:cubicBezTo>
                    <a:pt x="55626" y="3251345"/>
                    <a:pt x="40894" y="3104533"/>
                    <a:pt x="27813" y="2957594"/>
                  </a:cubicBezTo>
                  <a:cubicBezTo>
                    <a:pt x="14732" y="2378764"/>
                    <a:pt x="32004" y="219204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4921356" y="18796"/>
                  </a:cubicBezTo>
                  <a:cubicBezTo>
                    <a:pt x="8892227" y="17526"/>
                    <a:pt x="9157783" y="10541"/>
                    <a:pt x="9423467" y="5334"/>
                  </a:cubicBezTo>
                  <a:cubicBezTo>
                    <a:pt x="9697152" y="0"/>
                    <a:pt x="9970838" y="5334"/>
                    <a:pt x="10244395" y="10160"/>
                  </a:cubicBezTo>
                  <a:cubicBezTo>
                    <a:pt x="10521509" y="14986"/>
                    <a:pt x="10798115" y="13208"/>
                    <a:pt x="11075229" y="9144"/>
                  </a:cubicBezTo>
                  <a:cubicBezTo>
                    <a:pt x="11264078" y="6350"/>
                    <a:pt x="11509569" y="30734"/>
                    <a:pt x="11593643" y="230505"/>
                  </a:cubicBezTo>
                  <a:cubicBezTo>
                    <a:pt x="11618281" y="289052"/>
                    <a:pt x="11624377" y="353060"/>
                    <a:pt x="11626155" y="415925"/>
                  </a:cubicBezTo>
                  <a:cubicBezTo>
                    <a:pt x="11628314" y="488442"/>
                    <a:pt x="11627933" y="561086"/>
                    <a:pt x="11628695" y="633603"/>
                  </a:cubicBezTo>
                  <a:cubicBezTo>
                    <a:pt x="11630219" y="781558"/>
                    <a:pt x="11595549" y="1194054"/>
                    <a:pt x="11597200" y="1701769"/>
                  </a:cubicBezTo>
                  <a:cubicBezTo>
                    <a:pt x="11600375" y="3018808"/>
                    <a:pt x="11639744" y="3052336"/>
                    <a:pt x="11642792" y="3350278"/>
                  </a:cubicBezTo>
                  <a:cubicBezTo>
                    <a:pt x="11644189" y="3485406"/>
                    <a:pt x="11652063" y="3623201"/>
                    <a:pt x="11627299" y="3756805"/>
                  </a:cubicBezTo>
                  <a:close/>
                </a:path>
              </a:pathLst>
            </a:custGeom>
            <a:solidFill>
              <a:srgbClr val="DCE6BF"/>
            </a:solidFill>
          </p:spPr>
        </p:sp>
      </p:grpSp>
      <p:grpSp>
        <p:nvGrpSpPr>
          <p:cNvPr name="Group 9" id="9"/>
          <p:cNvGrpSpPr/>
          <p:nvPr/>
        </p:nvGrpSpPr>
        <p:grpSpPr>
          <a:xfrm rot="0">
            <a:off x="7722231" y="3157392"/>
            <a:ext cx="4550296" cy="1695826"/>
            <a:chOff x="0" y="0"/>
            <a:chExt cx="11625774" cy="4332750"/>
          </a:xfrm>
        </p:grpSpPr>
        <p:sp>
          <p:nvSpPr>
            <p:cNvPr name="Freeform 10" id="10"/>
            <p:cNvSpPr/>
            <p:nvPr/>
          </p:nvSpPr>
          <p:spPr>
            <a:xfrm flipH="false" flipV="false" rot="0">
              <a:off x="-19304" y="-3175"/>
              <a:ext cx="11652063" cy="4340497"/>
            </a:xfrm>
            <a:custGeom>
              <a:avLst/>
              <a:gdLst/>
              <a:ahLst/>
              <a:cxnLst/>
              <a:rect r="r" b="b" t="t" l="l"/>
              <a:pathLst>
                <a:path h="4340497" w="11652063">
                  <a:moveTo>
                    <a:pt x="11627299" y="3756805"/>
                  </a:moveTo>
                  <a:cubicBezTo>
                    <a:pt x="11605581" y="3874153"/>
                    <a:pt x="11556814" y="4025410"/>
                    <a:pt x="11471469" y="4109103"/>
                  </a:cubicBezTo>
                  <a:cubicBezTo>
                    <a:pt x="11286177" y="4290713"/>
                    <a:pt x="10920036" y="4310652"/>
                    <a:pt x="10513001" y="4287284"/>
                  </a:cubicBezTo>
                  <a:cubicBezTo>
                    <a:pt x="10220646" y="4270520"/>
                    <a:pt x="10017446" y="4313446"/>
                    <a:pt x="9724584" y="4316240"/>
                  </a:cubicBezTo>
                  <a:cubicBezTo>
                    <a:pt x="9426389" y="4319034"/>
                    <a:pt x="9290752" y="4320304"/>
                    <a:pt x="8992429" y="4323098"/>
                  </a:cubicBezTo>
                  <a:cubicBezTo>
                    <a:pt x="6555683" y="4325892"/>
                    <a:pt x="2587498" y="4328686"/>
                    <a:pt x="2289302" y="4331480"/>
                  </a:cubicBezTo>
                  <a:cubicBezTo>
                    <a:pt x="1995678" y="4334274"/>
                    <a:pt x="1701800" y="4340497"/>
                    <a:pt x="1408303" y="4329829"/>
                  </a:cubicBezTo>
                  <a:cubicBezTo>
                    <a:pt x="1260348" y="4324495"/>
                    <a:pt x="1112393" y="4314462"/>
                    <a:pt x="965454" y="4296682"/>
                  </a:cubicBezTo>
                  <a:cubicBezTo>
                    <a:pt x="844931" y="4282077"/>
                    <a:pt x="723900" y="4264043"/>
                    <a:pt x="607949" y="4227340"/>
                  </a:cubicBezTo>
                  <a:cubicBezTo>
                    <a:pt x="501777" y="4193812"/>
                    <a:pt x="399542" y="4144536"/>
                    <a:pt x="315849" y="4070114"/>
                  </a:cubicBezTo>
                  <a:cubicBezTo>
                    <a:pt x="227203" y="3991247"/>
                    <a:pt x="170053" y="3886091"/>
                    <a:pt x="135636" y="3773569"/>
                  </a:cubicBezTo>
                  <a:cubicBezTo>
                    <a:pt x="98425" y="3651903"/>
                    <a:pt x="85852" y="3524014"/>
                    <a:pt x="71882" y="3398030"/>
                  </a:cubicBezTo>
                  <a:cubicBezTo>
                    <a:pt x="55626" y="3251345"/>
                    <a:pt x="40894" y="3104533"/>
                    <a:pt x="27813" y="2957594"/>
                  </a:cubicBezTo>
                  <a:cubicBezTo>
                    <a:pt x="14732" y="2378764"/>
                    <a:pt x="32004" y="219204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4921356" y="18796"/>
                  </a:cubicBezTo>
                  <a:cubicBezTo>
                    <a:pt x="8892227" y="17526"/>
                    <a:pt x="9157783" y="10541"/>
                    <a:pt x="9423467" y="5334"/>
                  </a:cubicBezTo>
                  <a:cubicBezTo>
                    <a:pt x="9697152" y="0"/>
                    <a:pt x="9970838" y="5334"/>
                    <a:pt x="10244395" y="10160"/>
                  </a:cubicBezTo>
                  <a:cubicBezTo>
                    <a:pt x="10521509" y="14986"/>
                    <a:pt x="10798115" y="13208"/>
                    <a:pt x="11075229" y="9144"/>
                  </a:cubicBezTo>
                  <a:cubicBezTo>
                    <a:pt x="11264078" y="6350"/>
                    <a:pt x="11509569" y="30734"/>
                    <a:pt x="11593643" y="230505"/>
                  </a:cubicBezTo>
                  <a:cubicBezTo>
                    <a:pt x="11618281" y="289052"/>
                    <a:pt x="11624377" y="353060"/>
                    <a:pt x="11626155" y="415925"/>
                  </a:cubicBezTo>
                  <a:cubicBezTo>
                    <a:pt x="11628314" y="488442"/>
                    <a:pt x="11627933" y="561086"/>
                    <a:pt x="11628695" y="633603"/>
                  </a:cubicBezTo>
                  <a:cubicBezTo>
                    <a:pt x="11630219" y="781558"/>
                    <a:pt x="11595549" y="1194054"/>
                    <a:pt x="11597200" y="1701769"/>
                  </a:cubicBezTo>
                  <a:cubicBezTo>
                    <a:pt x="11600375" y="3018808"/>
                    <a:pt x="11639744" y="3052336"/>
                    <a:pt x="11642792" y="3350278"/>
                  </a:cubicBezTo>
                  <a:cubicBezTo>
                    <a:pt x="11644189" y="3485406"/>
                    <a:pt x="11652063" y="3623201"/>
                    <a:pt x="11627299" y="3756805"/>
                  </a:cubicBezTo>
                  <a:close/>
                </a:path>
              </a:pathLst>
            </a:custGeom>
            <a:solidFill>
              <a:srgbClr val="DCE6BF"/>
            </a:solidFill>
          </p:spPr>
        </p:sp>
      </p:grpSp>
      <p:grpSp>
        <p:nvGrpSpPr>
          <p:cNvPr name="Group 11" id="11"/>
          <p:cNvGrpSpPr/>
          <p:nvPr/>
        </p:nvGrpSpPr>
        <p:grpSpPr>
          <a:xfrm rot="0">
            <a:off x="12709004" y="3157392"/>
            <a:ext cx="4550296" cy="1695826"/>
            <a:chOff x="0" y="0"/>
            <a:chExt cx="11625774" cy="4332750"/>
          </a:xfrm>
        </p:grpSpPr>
        <p:sp>
          <p:nvSpPr>
            <p:cNvPr name="Freeform 12" id="12"/>
            <p:cNvSpPr/>
            <p:nvPr/>
          </p:nvSpPr>
          <p:spPr>
            <a:xfrm flipH="false" flipV="false" rot="0">
              <a:off x="-19304" y="-3175"/>
              <a:ext cx="11652063" cy="4340497"/>
            </a:xfrm>
            <a:custGeom>
              <a:avLst/>
              <a:gdLst/>
              <a:ahLst/>
              <a:cxnLst/>
              <a:rect r="r" b="b" t="t" l="l"/>
              <a:pathLst>
                <a:path h="4340497" w="11652063">
                  <a:moveTo>
                    <a:pt x="11627299" y="3756805"/>
                  </a:moveTo>
                  <a:cubicBezTo>
                    <a:pt x="11605581" y="3874153"/>
                    <a:pt x="11556814" y="4025410"/>
                    <a:pt x="11471469" y="4109103"/>
                  </a:cubicBezTo>
                  <a:cubicBezTo>
                    <a:pt x="11286177" y="4290713"/>
                    <a:pt x="10920036" y="4310652"/>
                    <a:pt x="10513001" y="4287284"/>
                  </a:cubicBezTo>
                  <a:cubicBezTo>
                    <a:pt x="10220646" y="4270520"/>
                    <a:pt x="10017446" y="4313446"/>
                    <a:pt x="9724584" y="4316240"/>
                  </a:cubicBezTo>
                  <a:cubicBezTo>
                    <a:pt x="9426389" y="4319034"/>
                    <a:pt x="9290752" y="4320304"/>
                    <a:pt x="8992429" y="4323098"/>
                  </a:cubicBezTo>
                  <a:cubicBezTo>
                    <a:pt x="6555683" y="4325892"/>
                    <a:pt x="2587498" y="4328686"/>
                    <a:pt x="2289302" y="4331480"/>
                  </a:cubicBezTo>
                  <a:cubicBezTo>
                    <a:pt x="1995678" y="4334274"/>
                    <a:pt x="1701800" y="4340497"/>
                    <a:pt x="1408303" y="4329829"/>
                  </a:cubicBezTo>
                  <a:cubicBezTo>
                    <a:pt x="1260348" y="4324495"/>
                    <a:pt x="1112393" y="4314462"/>
                    <a:pt x="965454" y="4296682"/>
                  </a:cubicBezTo>
                  <a:cubicBezTo>
                    <a:pt x="844931" y="4282077"/>
                    <a:pt x="723900" y="4264043"/>
                    <a:pt x="607949" y="4227340"/>
                  </a:cubicBezTo>
                  <a:cubicBezTo>
                    <a:pt x="501777" y="4193812"/>
                    <a:pt x="399542" y="4144536"/>
                    <a:pt x="315849" y="4070114"/>
                  </a:cubicBezTo>
                  <a:cubicBezTo>
                    <a:pt x="227203" y="3991247"/>
                    <a:pt x="170053" y="3886091"/>
                    <a:pt x="135636" y="3773569"/>
                  </a:cubicBezTo>
                  <a:cubicBezTo>
                    <a:pt x="98425" y="3651903"/>
                    <a:pt x="85852" y="3524014"/>
                    <a:pt x="71882" y="3398030"/>
                  </a:cubicBezTo>
                  <a:cubicBezTo>
                    <a:pt x="55626" y="3251345"/>
                    <a:pt x="40894" y="3104533"/>
                    <a:pt x="27813" y="2957594"/>
                  </a:cubicBezTo>
                  <a:cubicBezTo>
                    <a:pt x="14732" y="2378764"/>
                    <a:pt x="32004" y="219204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4921356" y="18796"/>
                  </a:cubicBezTo>
                  <a:cubicBezTo>
                    <a:pt x="8892227" y="17526"/>
                    <a:pt x="9157783" y="10541"/>
                    <a:pt x="9423467" y="5334"/>
                  </a:cubicBezTo>
                  <a:cubicBezTo>
                    <a:pt x="9697152" y="0"/>
                    <a:pt x="9970838" y="5334"/>
                    <a:pt x="10244395" y="10160"/>
                  </a:cubicBezTo>
                  <a:cubicBezTo>
                    <a:pt x="10521509" y="14986"/>
                    <a:pt x="10798115" y="13208"/>
                    <a:pt x="11075229" y="9144"/>
                  </a:cubicBezTo>
                  <a:cubicBezTo>
                    <a:pt x="11264078" y="6350"/>
                    <a:pt x="11509569" y="30734"/>
                    <a:pt x="11593643" y="230505"/>
                  </a:cubicBezTo>
                  <a:cubicBezTo>
                    <a:pt x="11618281" y="289052"/>
                    <a:pt x="11624377" y="353060"/>
                    <a:pt x="11626155" y="415925"/>
                  </a:cubicBezTo>
                  <a:cubicBezTo>
                    <a:pt x="11628314" y="488442"/>
                    <a:pt x="11627933" y="561086"/>
                    <a:pt x="11628695" y="633603"/>
                  </a:cubicBezTo>
                  <a:cubicBezTo>
                    <a:pt x="11630219" y="781558"/>
                    <a:pt x="11595549" y="1194054"/>
                    <a:pt x="11597200" y="1701769"/>
                  </a:cubicBezTo>
                  <a:cubicBezTo>
                    <a:pt x="11600375" y="3018808"/>
                    <a:pt x="11639744" y="3052336"/>
                    <a:pt x="11642792" y="3350278"/>
                  </a:cubicBezTo>
                  <a:cubicBezTo>
                    <a:pt x="11644189" y="3485406"/>
                    <a:pt x="11652063" y="3623201"/>
                    <a:pt x="11627299" y="3756805"/>
                  </a:cubicBezTo>
                  <a:close/>
                </a:path>
              </a:pathLst>
            </a:custGeom>
            <a:solidFill>
              <a:srgbClr val="D5DEE1"/>
            </a:solidFill>
          </p:spPr>
        </p:sp>
      </p:grpSp>
      <p:grpSp>
        <p:nvGrpSpPr>
          <p:cNvPr name="Group 13" id="13"/>
          <p:cNvGrpSpPr/>
          <p:nvPr/>
        </p:nvGrpSpPr>
        <p:grpSpPr>
          <a:xfrm rot="0">
            <a:off x="7722231" y="5286449"/>
            <a:ext cx="4550296" cy="1695826"/>
            <a:chOff x="0" y="0"/>
            <a:chExt cx="11625774" cy="4332750"/>
          </a:xfrm>
        </p:grpSpPr>
        <p:sp>
          <p:nvSpPr>
            <p:cNvPr name="Freeform 14" id="14"/>
            <p:cNvSpPr/>
            <p:nvPr/>
          </p:nvSpPr>
          <p:spPr>
            <a:xfrm flipH="false" flipV="false" rot="0">
              <a:off x="-19304" y="-3175"/>
              <a:ext cx="11652063" cy="4340497"/>
            </a:xfrm>
            <a:custGeom>
              <a:avLst/>
              <a:gdLst/>
              <a:ahLst/>
              <a:cxnLst/>
              <a:rect r="r" b="b" t="t" l="l"/>
              <a:pathLst>
                <a:path h="4340497" w="11652063">
                  <a:moveTo>
                    <a:pt x="11627299" y="3756805"/>
                  </a:moveTo>
                  <a:cubicBezTo>
                    <a:pt x="11605581" y="3874153"/>
                    <a:pt x="11556814" y="4025410"/>
                    <a:pt x="11471469" y="4109103"/>
                  </a:cubicBezTo>
                  <a:cubicBezTo>
                    <a:pt x="11286177" y="4290713"/>
                    <a:pt x="10920036" y="4310652"/>
                    <a:pt x="10513001" y="4287284"/>
                  </a:cubicBezTo>
                  <a:cubicBezTo>
                    <a:pt x="10220646" y="4270520"/>
                    <a:pt x="10017446" y="4313446"/>
                    <a:pt x="9724584" y="4316240"/>
                  </a:cubicBezTo>
                  <a:cubicBezTo>
                    <a:pt x="9426389" y="4319034"/>
                    <a:pt x="9290752" y="4320304"/>
                    <a:pt x="8992429" y="4323098"/>
                  </a:cubicBezTo>
                  <a:cubicBezTo>
                    <a:pt x="6555683" y="4325892"/>
                    <a:pt x="2587498" y="4328686"/>
                    <a:pt x="2289302" y="4331480"/>
                  </a:cubicBezTo>
                  <a:cubicBezTo>
                    <a:pt x="1995678" y="4334274"/>
                    <a:pt x="1701800" y="4340497"/>
                    <a:pt x="1408303" y="4329829"/>
                  </a:cubicBezTo>
                  <a:cubicBezTo>
                    <a:pt x="1260348" y="4324495"/>
                    <a:pt x="1112393" y="4314462"/>
                    <a:pt x="965454" y="4296682"/>
                  </a:cubicBezTo>
                  <a:cubicBezTo>
                    <a:pt x="844931" y="4282077"/>
                    <a:pt x="723900" y="4264043"/>
                    <a:pt x="607949" y="4227340"/>
                  </a:cubicBezTo>
                  <a:cubicBezTo>
                    <a:pt x="501777" y="4193812"/>
                    <a:pt x="399542" y="4144536"/>
                    <a:pt x="315849" y="4070114"/>
                  </a:cubicBezTo>
                  <a:cubicBezTo>
                    <a:pt x="227203" y="3991247"/>
                    <a:pt x="170053" y="3886091"/>
                    <a:pt x="135636" y="3773569"/>
                  </a:cubicBezTo>
                  <a:cubicBezTo>
                    <a:pt x="98425" y="3651903"/>
                    <a:pt x="85852" y="3524014"/>
                    <a:pt x="71882" y="3398030"/>
                  </a:cubicBezTo>
                  <a:cubicBezTo>
                    <a:pt x="55626" y="3251345"/>
                    <a:pt x="40894" y="3104533"/>
                    <a:pt x="27813" y="2957594"/>
                  </a:cubicBezTo>
                  <a:cubicBezTo>
                    <a:pt x="14732" y="2378764"/>
                    <a:pt x="32004" y="219204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4921356" y="18796"/>
                  </a:cubicBezTo>
                  <a:cubicBezTo>
                    <a:pt x="8892227" y="17526"/>
                    <a:pt x="9157783" y="10541"/>
                    <a:pt x="9423467" y="5334"/>
                  </a:cubicBezTo>
                  <a:cubicBezTo>
                    <a:pt x="9697152" y="0"/>
                    <a:pt x="9970838" y="5334"/>
                    <a:pt x="10244395" y="10160"/>
                  </a:cubicBezTo>
                  <a:cubicBezTo>
                    <a:pt x="10521509" y="14986"/>
                    <a:pt x="10798115" y="13208"/>
                    <a:pt x="11075229" y="9144"/>
                  </a:cubicBezTo>
                  <a:cubicBezTo>
                    <a:pt x="11264078" y="6350"/>
                    <a:pt x="11509569" y="30734"/>
                    <a:pt x="11593643" y="230505"/>
                  </a:cubicBezTo>
                  <a:cubicBezTo>
                    <a:pt x="11618281" y="289052"/>
                    <a:pt x="11624377" y="353060"/>
                    <a:pt x="11626155" y="415925"/>
                  </a:cubicBezTo>
                  <a:cubicBezTo>
                    <a:pt x="11628314" y="488442"/>
                    <a:pt x="11627933" y="561086"/>
                    <a:pt x="11628695" y="633603"/>
                  </a:cubicBezTo>
                  <a:cubicBezTo>
                    <a:pt x="11630219" y="781558"/>
                    <a:pt x="11595549" y="1194054"/>
                    <a:pt x="11597200" y="1701769"/>
                  </a:cubicBezTo>
                  <a:cubicBezTo>
                    <a:pt x="11600375" y="3018808"/>
                    <a:pt x="11639744" y="3052336"/>
                    <a:pt x="11642792" y="3350278"/>
                  </a:cubicBezTo>
                  <a:cubicBezTo>
                    <a:pt x="11644189" y="3485406"/>
                    <a:pt x="11652063" y="3623201"/>
                    <a:pt x="11627299" y="3756805"/>
                  </a:cubicBezTo>
                  <a:close/>
                </a:path>
              </a:pathLst>
            </a:custGeom>
            <a:solidFill>
              <a:srgbClr val="D5DEE1"/>
            </a:solidFill>
          </p:spPr>
        </p:sp>
      </p:grpSp>
      <p:grpSp>
        <p:nvGrpSpPr>
          <p:cNvPr name="Group 15" id="15"/>
          <p:cNvGrpSpPr/>
          <p:nvPr/>
        </p:nvGrpSpPr>
        <p:grpSpPr>
          <a:xfrm rot="0">
            <a:off x="12709004" y="5286449"/>
            <a:ext cx="4550296" cy="1695826"/>
            <a:chOff x="0" y="0"/>
            <a:chExt cx="11625774" cy="4332750"/>
          </a:xfrm>
        </p:grpSpPr>
        <p:sp>
          <p:nvSpPr>
            <p:cNvPr name="Freeform 16" id="16"/>
            <p:cNvSpPr/>
            <p:nvPr/>
          </p:nvSpPr>
          <p:spPr>
            <a:xfrm flipH="false" flipV="false" rot="0">
              <a:off x="-19304" y="-3175"/>
              <a:ext cx="11652063" cy="4340497"/>
            </a:xfrm>
            <a:custGeom>
              <a:avLst/>
              <a:gdLst/>
              <a:ahLst/>
              <a:cxnLst/>
              <a:rect r="r" b="b" t="t" l="l"/>
              <a:pathLst>
                <a:path h="4340497" w="11652063">
                  <a:moveTo>
                    <a:pt x="11627299" y="3756805"/>
                  </a:moveTo>
                  <a:cubicBezTo>
                    <a:pt x="11605581" y="3874153"/>
                    <a:pt x="11556814" y="4025410"/>
                    <a:pt x="11471469" y="4109103"/>
                  </a:cubicBezTo>
                  <a:cubicBezTo>
                    <a:pt x="11286177" y="4290713"/>
                    <a:pt x="10920036" y="4310652"/>
                    <a:pt x="10513001" y="4287284"/>
                  </a:cubicBezTo>
                  <a:cubicBezTo>
                    <a:pt x="10220646" y="4270520"/>
                    <a:pt x="10017446" y="4313446"/>
                    <a:pt x="9724584" y="4316240"/>
                  </a:cubicBezTo>
                  <a:cubicBezTo>
                    <a:pt x="9426389" y="4319034"/>
                    <a:pt x="9290752" y="4320304"/>
                    <a:pt x="8992429" y="4323098"/>
                  </a:cubicBezTo>
                  <a:cubicBezTo>
                    <a:pt x="6555683" y="4325892"/>
                    <a:pt x="2587498" y="4328686"/>
                    <a:pt x="2289302" y="4331480"/>
                  </a:cubicBezTo>
                  <a:cubicBezTo>
                    <a:pt x="1995678" y="4334274"/>
                    <a:pt x="1701800" y="4340497"/>
                    <a:pt x="1408303" y="4329829"/>
                  </a:cubicBezTo>
                  <a:cubicBezTo>
                    <a:pt x="1260348" y="4324495"/>
                    <a:pt x="1112393" y="4314462"/>
                    <a:pt x="965454" y="4296682"/>
                  </a:cubicBezTo>
                  <a:cubicBezTo>
                    <a:pt x="844931" y="4282077"/>
                    <a:pt x="723900" y="4264043"/>
                    <a:pt x="607949" y="4227340"/>
                  </a:cubicBezTo>
                  <a:cubicBezTo>
                    <a:pt x="501777" y="4193812"/>
                    <a:pt x="399542" y="4144536"/>
                    <a:pt x="315849" y="4070114"/>
                  </a:cubicBezTo>
                  <a:cubicBezTo>
                    <a:pt x="227203" y="3991247"/>
                    <a:pt x="170053" y="3886091"/>
                    <a:pt x="135636" y="3773569"/>
                  </a:cubicBezTo>
                  <a:cubicBezTo>
                    <a:pt x="98425" y="3651903"/>
                    <a:pt x="85852" y="3524014"/>
                    <a:pt x="71882" y="3398030"/>
                  </a:cubicBezTo>
                  <a:cubicBezTo>
                    <a:pt x="55626" y="3251345"/>
                    <a:pt x="40894" y="3104533"/>
                    <a:pt x="27813" y="2957594"/>
                  </a:cubicBezTo>
                  <a:cubicBezTo>
                    <a:pt x="14732" y="2378764"/>
                    <a:pt x="32004" y="219204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4921356" y="18796"/>
                  </a:cubicBezTo>
                  <a:cubicBezTo>
                    <a:pt x="8892227" y="17526"/>
                    <a:pt x="9157783" y="10541"/>
                    <a:pt x="9423467" y="5334"/>
                  </a:cubicBezTo>
                  <a:cubicBezTo>
                    <a:pt x="9697152" y="0"/>
                    <a:pt x="9970838" y="5334"/>
                    <a:pt x="10244395" y="10160"/>
                  </a:cubicBezTo>
                  <a:cubicBezTo>
                    <a:pt x="10521509" y="14986"/>
                    <a:pt x="10798115" y="13208"/>
                    <a:pt x="11075229" y="9144"/>
                  </a:cubicBezTo>
                  <a:cubicBezTo>
                    <a:pt x="11264078" y="6350"/>
                    <a:pt x="11509569" y="30734"/>
                    <a:pt x="11593643" y="230505"/>
                  </a:cubicBezTo>
                  <a:cubicBezTo>
                    <a:pt x="11618281" y="289052"/>
                    <a:pt x="11624377" y="353060"/>
                    <a:pt x="11626155" y="415925"/>
                  </a:cubicBezTo>
                  <a:cubicBezTo>
                    <a:pt x="11628314" y="488442"/>
                    <a:pt x="11627933" y="561086"/>
                    <a:pt x="11628695" y="633603"/>
                  </a:cubicBezTo>
                  <a:cubicBezTo>
                    <a:pt x="11630219" y="781558"/>
                    <a:pt x="11595549" y="1194054"/>
                    <a:pt x="11597200" y="1701769"/>
                  </a:cubicBezTo>
                  <a:cubicBezTo>
                    <a:pt x="11600375" y="3018808"/>
                    <a:pt x="11639744" y="3052336"/>
                    <a:pt x="11642792" y="3350278"/>
                  </a:cubicBezTo>
                  <a:cubicBezTo>
                    <a:pt x="11644189" y="3485406"/>
                    <a:pt x="11652063" y="3623201"/>
                    <a:pt x="11627299" y="3756805"/>
                  </a:cubicBezTo>
                  <a:close/>
                </a:path>
              </a:pathLst>
            </a:custGeom>
            <a:solidFill>
              <a:srgbClr val="DCE6BF"/>
            </a:solidFill>
          </p:spPr>
        </p:sp>
      </p:grpSp>
      <p:grpSp>
        <p:nvGrpSpPr>
          <p:cNvPr name="Group 17" id="17"/>
          <p:cNvGrpSpPr/>
          <p:nvPr/>
        </p:nvGrpSpPr>
        <p:grpSpPr>
          <a:xfrm rot="0">
            <a:off x="7722231" y="7415140"/>
            <a:ext cx="4550296" cy="1695826"/>
            <a:chOff x="0" y="0"/>
            <a:chExt cx="11625774" cy="4332750"/>
          </a:xfrm>
        </p:grpSpPr>
        <p:sp>
          <p:nvSpPr>
            <p:cNvPr name="Freeform 18" id="18"/>
            <p:cNvSpPr/>
            <p:nvPr/>
          </p:nvSpPr>
          <p:spPr>
            <a:xfrm flipH="false" flipV="false" rot="0">
              <a:off x="-19304" y="-3175"/>
              <a:ext cx="11652063" cy="4340497"/>
            </a:xfrm>
            <a:custGeom>
              <a:avLst/>
              <a:gdLst/>
              <a:ahLst/>
              <a:cxnLst/>
              <a:rect r="r" b="b" t="t" l="l"/>
              <a:pathLst>
                <a:path h="4340497" w="11652063">
                  <a:moveTo>
                    <a:pt x="11627299" y="3756805"/>
                  </a:moveTo>
                  <a:cubicBezTo>
                    <a:pt x="11605581" y="3874153"/>
                    <a:pt x="11556814" y="4025410"/>
                    <a:pt x="11471469" y="4109103"/>
                  </a:cubicBezTo>
                  <a:cubicBezTo>
                    <a:pt x="11286177" y="4290713"/>
                    <a:pt x="10920036" y="4310652"/>
                    <a:pt x="10513001" y="4287284"/>
                  </a:cubicBezTo>
                  <a:cubicBezTo>
                    <a:pt x="10220646" y="4270520"/>
                    <a:pt x="10017446" y="4313446"/>
                    <a:pt x="9724584" y="4316240"/>
                  </a:cubicBezTo>
                  <a:cubicBezTo>
                    <a:pt x="9426389" y="4319034"/>
                    <a:pt x="9290752" y="4320304"/>
                    <a:pt x="8992429" y="4323098"/>
                  </a:cubicBezTo>
                  <a:cubicBezTo>
                    <a:pt x="6555683" y="4325892"/>
                    <a:pt x="2587498" y="4328686"/>
                    <a:pt x="2289302" y="4331480"/>
                  </a:cubicBezTo>
                  <a:cubicBezTo>
                    <a:pt x="1995678" y="4334274"/>
                    <a:pt x="1701800" y="4340497"/>
                    <a:pt x="1408303" y="4329829"/>
                  </a:cubicBezTo>
                  <a:cubicBezTo>
                    <a:pt x="1260348" y="4324495"/>
                    <a:pt x="1112393" y="4314462"/>
                    <a:pt x="965454" y="4296682"/>
                  </a:cubicBezTo>
                  <a:cubicBezTo>
                    <a:pt x="844931" y="4282077"/>
                    <a:pt x="723900" y="4264043"/>
                    <a:pt x="607949" y="4227340"/>
                  </a:cubicBezTo>
                  <a:cubicBezTo>
                    <a:pt x="501777" y="4193812"/>
                    <a:pt x="399542" y="4144536"/>
                    <a:pt x="315849" y="4070114"/>
                  </a:cubicBezTo>
                  <a:cubicBezTo>
                    <a:pt x="227203" y="3991247"/>
                    <a:pt x="170053" y="3886091"/>
                    <a:pt x="135636" y="3773569"/>
                  </a:cubicBezTo>
                  <a:cubicBezTo>
                    <a:pt x="98425" y="3651903"/>
                    <a:pt x="85852" y="3524014"/>
                    <a:pt x="71882" y="3398030"/>
                  </a:cubicBezTo>
                  <a:cubicBezTo>
                    <a:pt x="55626" y="3251345"/>
                    <a:pt x="40894" y="3104533"/>
                    <a:pt x="27813" y="2957594"/>
                  </a:cubicBezTo>
                  <a:cubicBezTo>
                    <a:pt x="14732" y="2378764"/>
                    <a:pt x="32004" y="219204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4921356" y="18796"/>
                  </a:cubicBezTo>
                  <a:cubicBezTo>
                    <a:pt x="8892227" y="17526"/>
                    <a:pt x="9157783" y="10541"/>
                    <a:pt x="9423467" y="5334"/>
                  </a:cubicBezTo>
                  <a:cubicBezTo>
                    <a:pt x="9697152" y="0"/>
                    <a:pt x="9970838" y="5334"/>
                    <a:pt x="10244395" y="10160"/>
                  </a:cubicBezTo>
                  <a:cubicBezTo>
                    <a:pt x="10521509" y="14986"/>
                    <a:pt x="10798115" y="13208"/>
                    <a:pt x="11075229" y="9144"/>
                  </a:cubicBezTo>
                  <a:cubicBezTo>
                    <a:pt x="11264078" y="6350"/>
                    <a:pt x="11509569" y="30734"/>
                    <a:pt x="11593643" y="230505"/>
                  </a:cubicBezTo>
                  <a:cubicBezTo>
                    <a:pt x="11618281" y="289052"/>
                    <a:pt x="11624377" y="353060"/>
                    <a:pt x="11626155" y="415925"/>
                  </a:cubicBezTo>
                  <a:cubicBezTo>
                    <a:pt x="11628314" y="488442"/>
                    <a:pt x="11627933" y="561086"/>
                    <a:pt x="11628695" y="633603"/>
                  </a:cubicBezTo>
                  <a:cubicBezTo>
                    <a:pt x="11630219" y="781558"/>
                    <a:pt x="11595549" y="1194054"/>
                    <a:pt x="11597200" y="1701769"/>
                  </a:cubicBezTo>
                  <a:cubicBezTo>
                    <a:pt x="11600375" y="3018808"/>
                    <a:pt x="11639744" y="3052336"/>
                    <a:pt x="11642792" y="3350278"/>
                  </a:cubicBezTo>
                  <a:cubicBezTo>
                    <a:pt x="11644189" y="3485406"/>
                    <a:pt x="11652063" y="3623201"/>
                    <a:pt x="11627299" y="3756805"/>
                  </a:cubicBezTo>
                  <a:close/>
                </a:path>
              </a:pathLst>
            </a:custGeom>
            <a:solidFill>
              <a:srgbClr val="DCE6BF"/>
            </a:solidFill>
          </p:spPr>
        </p:sp>
      </p:grpSp>
      <p:grpSp>
        <p:nvGrpSpPr>
          <p:cNvPr name="Group 19" id="19"/>
          <p:cNvGrpSpPr/>
          <p:nvPr/>
        </p:nvGrpSpPr>
        <p:grpSpPr>
          <a:xfrm rot="0">
            <a:off x="12709004" y="7415140"/>
            <a:ext cx="4550296" cy="1695826"/>
            <a:chOff x="0" y="0"/>
            <a:chExt cx="11625774" cy="4332750"/>
          </a:xfrm>
        </p:grpSpPr>
        <p:sp>
          <p:nvSpPr>
            <p:cNvPr name="Freeform 20" id="20"/>
            <p:cNvSpPr/>
            <p:nvPr/>
          </p:nvSpPr>
          <p:spPr>
            <a:xfrm flipH="false" flipV="false" rot="0">
              <a:off x="-19304" y="-3175"/>
              <a:ext cx="11652063" cy="4340497"/>
            </a:xfrm>
            <a:custGeom>
              <a:avLst/>
              <a:gdLst/>
              <a:ahLst/>
              <a:cxnLst/>
              <a:rect r="r" b="b" t="t" l="l"/>
              <a:pathLst>
                <a:path h="4340497" w="11652063">
                  <a:moveTo>
                    <a:pt x="11627299" y="3756805"/>
                  </a:moveTo>
                  <a:cubicBezTo>
                    <a:pt x="11605581" y="3874153"/>
                    <a:pt x="11556814" y="4025410"/>
                    <a:pt x="11471469" y="4109103"/>
                  </a:cubicBezTo>
                  <a:cubicBezTo>
                    <a:pt x="11286177" y="4290713"/>
                    <a:pt x="10920036" y="4310652"/>
                    <a:pt x="10513001" y="4287284"/>
                  </a:cubicBezTo>
                  <a:cubicBezTo>
                    <a:pt x="10220646" y="4270520"/>
                    <a:pt x="10017446" y="4313446"/>
                    <a:pt x="9724584" y="4316240"/>
                  </a:cubicBezTo>
                  <a:cubicBezTo>
                    <a:pt x="9426389" y="4319034"/>
                    <a:pt x="9290752" y="4320304"/>
                    <a:pt x="8992429" y="4323098"/>
                  </a:cubicBezTo>
                  <a:cubicBezTo>
                    <a:pt x="6555683" y="4325892"/>
                    <a:pt x="2587498" y="4328686"/>
                    <a:pt x="2289302" y="4331480"/>
                  </a:cubicBezTo>
                  <a:cubicBezTo>
                    <a:pt x="1995678" y="4334274"/>
                    <a:pt x="1701800" y="4340497"/>
                    <a:pt x="1408303" y="4329829"/>
                  </a:cubicBezTo>
                  <a:cubicBezTo>
                    <a:pt x="1260348" y="4324495"/>
                    <a:pt x="1112393" y="4314462"/>
                    <a:pt x="965454" y="4296682"/>
                  </a:cubicBezTo>
                  <a:cubicBezTo>
                    <a:pt x="844931" y="4282077"/>
                    <a:pt x="723900" y="4264043"/>
                    <a:pt x="607949" y="4227340"/>
                  </a:cubicBezTo>
                  <a:cubicBezTo>
                    <a:pt x="501777" y="4193812"/>
                    <a:pt x="399542" y="4144536"/>
                    <a:pt x="315849" y="4070114"/>
                  </a:cubicBezTo>
                  <a:cubicBezTo>
                    <a:pt x="227203" y="3991247"/>
                    <a:pt x="170053" y="3886091"/>
                    <a:pt x="135636" y="3773569"/>
                  </a:cubicBezTo>
                  <a:cubicBezTo>
                    <a:pt x="98425" y="3651903"/>
                    <a:pt x="85852" y="3524014"/>
                    <a:pt x="71882" y="3398030"/>
                  </a:cubicBezTo>
                  <a:cubicBezTo>
                    <a:pt x="55626" y="3251345"/>
                    <a:pt x="40894" y="3104533"/>
                    <a:pt x="27813" y="2957594"/>
                  </a:cubicBezTo>
                  <a:cubicBezTo>
                    <a:pt x="14732" y="2378764"/>
                    <a:pt x="32004" y="219204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4921356" y="18796"/>
                  </a:cubicBezTo>
                  <a:cubicBezTo>
                    <a:pt x="8892227" y="17526"/>
                    <a:pt x="9157783" y="10541"/>
                    <a:pt x="9423467" y="5334"/>
                  </a:cubicBezTo>
                  <a:cubicBezTo>
                    <a:pt x="9697152" y="0"/>
                    <a:pt x="9970838" y="5334"/>
                    <a:pt x="10244395" y="10160"/>
                  </a:cubicBezTo>
                  <a:cubicBezTo>
                    <a:pt x="10521509" y="14986"/>
                    <a:pt x="10798115" y="13208"/>
                    <a:pt x="11075229" y="9144"/>
                  </a:cubicBezTo>
                  <a:cubicBezTo>
                    <a:pt x="11264078" y="6350"/>
                    <a:pt x="11509569" y="30734"/>
                    <a:pt x="11593643" y="230505"/>
                  </a:cubicBezTo>
                  <a:cubicBezTo>
                    <a:pt x="11618281" y="289052"/>
                    <a:pt x="11624377" y="353060"/>
                    <a:pt x="11626155" y="415925"/>
                  </a:cubicBezTo>
                  <a:cubicBezTo>
                    <a:pt x="11628314" y="488442"/>
                    <a:pt x="11627933" y="561086"/>
                    <a:pt x="11628695" y="633603"/>
                  </a:cubicBezTo>
                  <a:cubicBezTo>
                    <a:pt x="11630219" y="781558"/>
                    <a:pt x="11595549" y="1194054"/>
                    <a:pt x="11597200" y="1701769"/>
                  </a:cubicBezTo>
                  <a:cubicBezTo>
                    <a:pt x="11600375" y="3018808"/>
                    <a:pt x="11639744" y="3052336"/>
                    <a:pt x="11642792" y="3350278"/>
                  </a:cubicBezTo>
                  <a:cubicBezTo>
                    <a:pt x="11644189" y="3485406"/>
                    <a:pt x="11652063" y="3623201"/>
                    <a:pt x="11627299" y="3756805"/>
                  </a:cubicBezTo>
                  <a:close/>
                </a:path>
              </a:pathLst>
            </a:custGeom>
            <a:solidFill>
              <a:srgbClr val="D5DEE1"/>
            </a:solidFill>
          </p:spPr>
        </p:sp>
      </p:grpSp>
      <p:sp>
        <p:nvSpPr>
          <p:cNvPr name="TextBox 21" id="21"/>
          <p:cNvSpPr txBox="true"/>
          <p:nvPr/>
        </p:nvSpPr>
        <p:spPr>
          <a:xfrm rot="0">
            <a:off x="13207691" y="7837604"/>
            <a:ext cx="3552921" cy="90805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Any number from 0-9 for a timer</a:t>
            </a:r>
          </a:p>
        </p:txBody>
      </p:sp>
      <p:sp>
        <p:nvSpPr>
          <p:cNvPr name="TextBox 22" id="22"/>
          <p:cNvSpPr txBox="true"/>
          <p:nvPr/>
        </p:nvSpPr>
        <p:spPr>
          <a:xfrm rot="0">
            <a:off x="13148827" y="5927804"/>
            <a:ext cx="3552921" cy="46990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Q for quiet</a:t>
            </a:r>
          </a:p>
        </p:txBody>
      </p:sp>
      <p:sp>
        <p:nvSpPr>
          <p:cNvPr name="TextBox 23" id="23"/>
          <p:cNvSpPr txBox="true"/>
          <p:nvPr/>
        </p:nvSpPr>
        <p:spPr>
          <a:xfrm rot="0">
            <a:off x="13207691" y="3797374"/>
            <a:ext cx="3552921" cy="46990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M for mic drop</a:t>
            </a:r>
          </a:p>
        </p:txBody>
      </p:sp>
      <p:sp>
        <p:nvSpPr>
          <p:cNvPr name="TextBox 24" id="24"/>
          <p:cNvSpPr txBox="true"/>
          <p:nvPr/>
        </p:nvSpPr>
        <p:spPr>
          <a:xfrm rot="0">
            <a:off x="13207691" y="1668316"/>
            <a:ext cx="3552921" cy="46990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C for confetti</a:t>
            </a:r>
          </a:p>
        </p:txBody>
      </p:sp>
      <p:sp>
        <p:nvSpPr>
          <p:cNvPr name="TextBox 25" id="25"/>
          <p:cNvSpPr txBox="true"/>
          <p:nvPr/>
        </p:nvSpPr>
        <p:spPr>
          <a:xfrm rot="0">
            <a:off x="8250351" y="8056679"/>
            <a:ext cx="3552921" cy="46990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U for unveil</a:t>
            </a:r>
          </a:p>
        </p:txBody>
      </p:sp>
      <p:sp>
        <p:nvSpPr>
          <p:cNvPr name="TextBox 26" id="26"/>
          <p:cNvSpPr txBox="true"/>
          <p:nvPr/>
        </p:nvSpPr>
        <p:spPr>
          <a:xfrm rot="0">
            <a:off x="8191487" y="5927804"/>
            <a:ext cx="3552921" cy="46990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O for bubbles</a:t>
            </a:r>
          </a:p>
        </p:txBody>
      </p:sp>
      <p:sp>
        <p:nvSpPr>
          <p:cNvPr name="TextBox 27" id="27"/>
          <p:cNvSpPr txBox="true"/>
          <p:nvPr/>
        </p:nvSpPr>
        <p:spPr>
          <a:xfrm rot="0">
            <a:off x="8250351" y="3797374"/>
            <a:ext cx="3552921" cy="46990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D for a drumroll</a:t>
            </a:r>
          </a:p>
        </p:txBody>
      </p:sp>
      <p:sp>
        <p:nvSpPr>
          <p:cNvPr name="TextBox 28" id="28"/>
          <p:cNvSpPr txBox="true"/>
          <p:nvPr/>
        </p:nvSpPr>
        <p:spPr>
          <a:xfrm rot="0">
            <a:off x="8250351" y="1668316"/>
            <a:ext cx="3552921" cy="469900"/>
          </a:xfrm>
          <a:prstGeom prst="rect">
            <a:avLst/>
          </a:prstGeom>
        </p:spPr>
        <p:txBody>
          <a:bodyPr anchor="t" rtlCol="false" tIns="0" lIns="0" bIns="0" rIns="0">
            <a:spAutoFit/>
          </a:bodyPr>
          <a:lstStyle/>
          <a:p>
            <a:pPr algn="ctr">
              <a:lnSpc>
                <a:spcPts val="3500"/>
              </a:lnSpc>
            </a:pPr>
            <a:r>
              <a:rPr lang="en-US" b="true" sz="3500" spc="-35">
                <a:solidFill>
                  <a:srgbClr val="303F80"/>
                </a:solidFill>
                <a:latin typeface="TT Rounds Condensed Bold"/>
                <a:ea typeface="TT Rounds Condensed Bold"/>
                <a:cs typeface="TT Rounds Condensed Bold"/>
                <a:sym typeface="TT Rounds Condensed Bold"/>
              </a:rPr>
              <a:t>B for blur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5DEE1"/>
        </a:solidFill>
      </p:bgPr>
    </p:bg>
    <p:spTree>
      <p:nvGrpSpPr>
        <p:cNvPr id="1" name=""/>
        <p:cNvGrpSpPr/>
        <p:nvPr/>
      </p:nvGrpSpPr>
      <p:grpSpPr>
        <a:xfrm>
          <a:off x="0" y="0"/>
          <a:ext cx="0" cy="0"/>
          <a:chOff x="0" y="0"/>
          <a:chExt cx="0" cy="0"/>
        </a:xfrm>
      </p:grpSpPr>
      <p:sp>
        <p:nvSpPr>
          <p:cNvPr name="Freeform 2" id="2"/>
          <p:cNvSpPr/>
          <p:nvPr/>
        </p:nvSpPr>
        <p:spPr>
          <a:xfrm flipH="false" flipV="false" rot="299116">
            <a:off x="12806422" y="-853543"/>
            <a:ext cx="6855852" cy="3764486"/>
          </a:xfrm>
          <a:custGeom>
            <a:avLst/>
            <a:gdLst/>
            <a:ahLst/>
            <a:cxnLst/>
            <a:rect r="r" b="b" t="t" l="l"/>
            <a:pathLst>
              <a:path h="3764486" w="6855852">
                <a:moveTo>
                  <a:pt x="0" y="0"/>
                </a:moveTo>
                <a:lnTo>
                  <a:pt x="6855852" y="0"/>
                </a:lnTo>
                <a:lnTo>
                  <a:pt x="6855852" y="3764486"/>
                </a:lnTo>
                <a:lnTo>
                  <a:pt x="0" y="376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23158">
            <a:off x="-882717" y="7776843"/>
            <a:ext cx="6855852" cy="3764486"/>
          </a:xfrm>
          <a:custGeom>
            <a:avLst/>
            <a:gdLst/>
            <a:ahLst/>
            <a:cxnLst/>
            <a:rect r="r" b="b" t="t" l="l"/>
            <a:pathLst>
              <a:path h="3764486" w="6855852">
                <a:moveTo>
                  <a:pt x="0" y="0"/>
                </a:moveTo>
                <a:lnTo>
                  <a:pt x="6855852" y="0"/>
                </a:lnTo>
                <a:lnTo>
                  <a:pt x="6855852" y="3764486"/>
                </a:lnTo>
                <a:lnTo>
                  <a:pt x="0" y="3764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8659" y="2265654"/>
            <a:ext cx="2105643" cy="1872108"/>
          </a:xfrm>
          <a:custGeom>
            <a:avLst/>
            <a:gdLst/>
            <a:ahLst/>
            <a:cxnLst/>
            <a:rect r="r" b="b" t="t" l="l"/>
            <a:pathLst>
              <a:path h="1872108" w="2105643">
                <a:moveTo>
                  <a:pt x="0" y="0"/>
                </a:moveTo>
                <a:lnTo>
                  <a:pt x="2105643" y="0"/>
                </a:lnTo>
                <a:lnTo>
                  <a:pt x="2105643" y="1872108"/>
                </a:lnTo>
                <a:lnTo>
                  <a:pt x="0" y="1872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252158" y="1028700"/>
            <a:ext cx="15783684" cy="8229600"/>
            <a:chOff x="0" y="0"/>
            <a:chExt cx="11582253" cy="6038977"/>
          </a:xfrm>
        </p:grpSpPr>
        <p:sp>
          <p:nvSpPr>
            <p:cNvPr name="Freeform 6" id="6"/>
            <p:cNvSpPr/>
            <p:nvPr/>
          </p:nvSpPr>
          <p:spPr>
            <a:xfrm flipH="false" flipV="false" rot="0">
              <a:off x="-50165" y="-508"/>
              <a:ext cx="11646642" cy="6042406"/>
            </a:xfrm>
            <a:custGeom>
              <a:avLst/>
              <a:gdLst/>
              <a:ahLst/>
              <a:cxnLst/>
              <a:rect r="r" b="b" t="t" l="l"/>
              <a:pathLst>
                <a:path h="6042406" w="11646642">
                  <a:moveTo>
                    <a:pt x="11628227" y="4835906"/>
                  </a:moveTo>
                  <a:cubicBezTo>
                    <a:pt x="11614510" y="5141214"/>
                    <a:pt x="11574632" y="5478907"/>
                    <a:pt x="11364574" y="5718175"/>
                  </a:cubicBezTo>
                  <a:cubicBezTo>
                    <a:pt x="11281897" y="5812409"/>
                    <a:pt x="11174582" y="5881116"/>
                    <a:pt x="11056345" y="5921502"/>
                  </a:cubicBezTo>
                  <a:cubicBezTo>
                    <a:pt x="10945220" y="5959475"/>
                    <a:pt x="10829269" y="5967476"/>
                    <a:pt x="10712937" y="5974842"/>
                  </a:cubicBezTo>
                  <a:cubicBezTo>
                    <a:pt x="10458556" y="5990971"/>
                    <a:pt x="10203921" y="6005957"/>
                    <a:pt x="9949286" y="6017895"/>
                  </a:cubicBezTo>
                  <a:cubicBezTo>
                    <a:pt x="9510789" y="6031738"/>
                    <a:pt x="8326351" y="6042406"/>
                    <a:pt x="7140897" y="6038469"/>
                  </a:cubicBezTo>
                  <a:cubicBezTo>
                    <a:pt x="6065659" y="6034913"/>
                    <a:pt x="4990928" y="6023610"/>
                    <a:pt x="3915689" y="6018149"/>
                  </a:cubicBezTo>
                  <a:cubicBezTo>
                    <a:pt x="3167542" y="6014339"/>
                    <a:pt x="2419396" y="6010402"/>
                    <a:pt x="1903222" y="6012815"/>
                  </a:cubicBezTo>
                  <a:cubicBezTo>
                    <a:pt x="1724279" y="6015101"/>
                    <a:pt x="1545209" y="6019165"/>
                    <a:pt x="1366266" y="6013196"/>
                  </a:cubicBezTo>
                  <a:cubicBezTo>
                    <a:pt x="1203325" y="6007735"/>
                    <a:pt x="1034288" y="5998083"/>
                    <a:pt x="877824" y="5948553"/>
                  </a:cubicBezTo>
                  <a:cubicBezTo>
                    <a:pt x="717296" y="5897753"/>
                    <a:pt x="571881" y="5804281"/>
                    <a:pt x="459994" y="5678297"/>
                  </a:cubicBezTo>
                  <a:cubicBezTo>
                    <a:pt x="340233" y="5543550"/>
                    <a:pt x="253238" y="5374132"/>
                    <a:pt x="219710" y="5196713"/>
                  </a:cubicBezTo>
                  <a:cubicBezTo>
                    <a:pt x="199390" y="5089271"/>
                    <a:pt x="195072" y="4979670"/>
                    <a:pt x="194056" y="4870577"/>
                  </a:cubicBezTo>
                  <a:cubicBezTo>
                    <a:pt x="192913" y="4755388"/>
                    <a:pt x="193040" y="4640072"/>
                    <a:pt x="191897" y="4524883"/>
                  </a:cubicBezTo>
                  <a:cubicBezTo>
                    <a:pt x="187452" y="4049522"/>
                    <a:pt x="175260" y="3574288"/>
                    <a:pt x="155702" y="3099308"/>
                  </a:cubicBezTo>
                  <a:cubicBezTo>
                    <a:pt x="136144" y="2626360"/>
                    <a:pt x="109093" y="215353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3342771" y="1016"/>
                    <a:pt x="5037656" y="508"/>
                  </a:cubicBezTo>
                  <a:cubicBezTo>
                    <a:pt x="6770126" y="0"/>
                    <a:pt x="8502596" y="8509"/>
                    <a:pt x="9834224" y="20447"/>
                  </a:cubicBezTo>
                  <a:cubicBezTo>
                    <a:pt x="10062697" y="26797"/>
                    <a:pt x="10291044" y="34036"/>
                    <a:pt x="10519517" y="41783"/>
                  </a:cubicBezTo>
                  <a:cubicBezTo>
                    <a:pt x="10625816" y="45339"/>
                    <a:pt x="10732877" y="45339"/>
                    <a:pt x="10838413" y="60325"/>
                  </a:cubicBezTo>
                  <a:cubicBezTo>
                    <a:pt x="10930488" y="73406"/>
                    <a:pt x="11020785" y="97409"/>
                    <a:pt x="11106510" y="133604"/>
                  </a:cubicBezTo>
                  <a:cubicBezTo>
                    <a:pt x="11234399" y="187579"/>
                    <a:pt x="11376767" y="273050"/>
                    <a:pt x="11436583" y="404368"/>
                  </a:cubicBezTo>
                  <a:cubicBezTo>
                    <a:pt x="11486113" y="513207"/>
                    <a:pt x="11505036" y="634619"/>
                    <a:pt x="11519769" y="752348"/>
                  </a:cubicBezTo>
                  <a:cubicBezTo>
                    <a:pt x="11554185" y="1026287"/>
                    <a:pt x="11552916" y="1304036"/>
                    <a:pt x="11551265" y="1579753"/>
                  </a:cubicBezTo>
                  <a:cubicBezTo>
                    <a:pt x="11549233" y="1908302"/>
                    <a:pt x="11550757" y="2236851"/>
                    <a:pt x="11548470" y="2565527"/>
                  </a:cubicBezTo>
                  <a:cubicBezTo>
                    <a:pt x="11545931" y="2915666"/>
                    <a:pt x="11553678" y="3265170"/>
                    <a:pt x="11575521" y="3614674"/>
                  </a:cubicBezTo>
                  <a:cubicBezTo>
                    <a:pt x="11600794" y="4021836"/>
                    <a:pt x="11646642" y="4427347"/>
                    <a:pt x="11628227" y="4835906"/>
                  </a:cubicBezTo>
                  <a:close/>
                </a:path>
              </a:pathLst>
            </a:custGeom>
            <a:solidFill>
              <a:srgbClr val="FFF8ED"/>
            </a:solidFill>
          </p:spPr>
        </p:sp>
      </p:grpSp>
      <p:sp>
        <p:nvSpPr>
          <p:cNvPr name="TextBox 7" id="7"/>
          <p:cNvSpPr txBox="true"/>
          <p:nvPr/>
        </p:nvSpPr>
        <p:spPr>
          <a:xfrm rot="0">
            <a:off x="2545209" y="1521667"/>
            <a:ext cx="4448515" cy="672465"/>
          </a:xfrm>
          <a:prstGeom prst="rect">
            <a:avLst/>
          </a:prstGeom>
        </p:spPr>
        <p:txBody>
          <a:bodyPr anchor="t" rtlCol="false" tIns="0" lIns="0" bIns="0" rIns="0">
            <a:spAutoFit/>
          </a:bodyPr>
          <a:lstStyle/>
          <a:p>
            <a:pPr algn="l">
              <a:lnSpc>
                <a:spcPts val="5099"/>
              </a:lnSpc>
            </a:pPr>
            <a:r>
              <a:rPr lang="en-US" sz="5099" spc="-50" b="true">
                <a:solidFill>
                  <a:srgbClr val="303F80"/>
                </a:solidFill>
                <a:latin typeface="TT Rounds Condensed Bold"/>
                <a:ea typeface="TT Rounds Condensed Bold"/>
                <a:cs typeface="TT Rounds Condensed Bold"/>
                <a:sym typeface="TT Rounds Condensed Bold"/>
              </a:rPr>
              <a:t>Metabolism</a:t>
            </a:r>
          </a:p>
        </p:txBody>
      </p:sp>
      <p:sp>
        <p:nvSpPr>
          <p:cNvPr name="Freeform 8" id="8"/>
          <p:cNvSpPr/>
          <p:nvPr/>
        </p:nvSpPr>
        <p:spPr>
          <a:xfrm flipH="false" flipV="false" rot="0">
            <a:off x="15181526" y="7786978"/>
            <a:ext cx="2105643" cy="1872108"/>
          </a:xfrm>
          <a:custGeom>
            <a:avLst/>
            <a:gdLst/>
            <a:ahLst/>
            <a:cxnLst/>
            <a:rect r="r" b="b" t="t" l="l"/>
            <a:pathLst>
              <a:path h="1872108" w="2105643">
                <a:moveTo>
                  <a:pt x="0" y="0"/>
                </a:moveTo>
                <a:lnTo>
                  <a:pt x="2105643" y="0"/>
                </a:lnTo>
                <a:lnTo>
                  <a:pt x="2105643" y="1872108"/>
                </a:lnTo>
                <a:lnTo>
                  <a:pt x="0" y="1872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577445" y="-445691"/>
            <a:ext cx="2105643" cy="1872108"/>
          </a:xfrm>
          <a:custGeom>
            <a:avLst/>
            <a:gdLst/>
            <a:ahLst/>
            <a:cxnLst/>
            <a:rect r="r" b="b" t="t" l="l"/>
            <a:pathLst>
              <a:path h="1872108" w="2105643">
                <a:moveTo>
                  <a:pt x="0" y="0"/>
                </a:moveTo>
                <a:lnTo>
                  <a:pt x="2105643" y="0"/>
                </a:lnTo>
                <a:lnTo>
                  <a:pt x="2105643" y="1872108"/>
                </a:lnTo>
                <a:lnTo>
                  <a:pt x="0" y="18721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859197" y="2722245"/>
            <a:ext cx="5610230" cy="4848226"/>
          </a:xfrm>
          <a:prstGeom prst="rect">
            <a:avLst/>
          </a:prstGeom>
        </p:spPr>
        <p:txBody>
          <a:bodyPr anchor="t" rtlCol="false" tIns="0" lIns="0" bIns="0" rIns="0">
            <a:spAutoFit/>
          </a:bodyPr>
          <a:lstStyle/>
          <a:p>
            <a:pPr algn="l" marL="647690" indent="-323845" lvl="1">
              <a:lnSpc>
                <a:spcPts val="3899"/>
              </a:lnSpc>
              <a:spcBef>
                <a:spcPct val="0"/>
              </a:spcBef>
              <a:buFont typeface="Arial"/>
              <a:buChar char="•"/>
            </a:pPr>
            <a:r>
              <a:rPr lang="en-US" sz="2999">
                <a:solidFill>
                  <a:srgbClr val="303F80"/>
                </a:solidFill>
                <a:latin typeface="TT Rounds Neue"/>
                <a:ea typeface="TT Rounds Neue"/>
                <a:cs typeface="TT Rounds Neue"/>
                <a:sym typeface="TT Rounds Neue"/>
              </a:rPr>
              <a:t>Spirocha</a:t>
            </a:r>
            <a:r>
              <a:rPr lang="en-US" b="true" sz="2999">
                <a:solidFill>
                  <a:srgbClr val="303F80"/>
                </a:solidFill>
                <a:latin typeface="TT Rounds Neue"/>
                <a:ea typeface="TT Rounds Neue"/>
                <a:cs typeface="TT Rounds Neue"/>
                <a:sym typeface="TT Rounds Neue"/>
              </a:rPr>
              <a:t>etes can be anaerobic, facultatively anaerobic, or aerobic.</a:t>
            </a:r>
          </a:p>
          <a:p>
            <a:pPr algn="l" marL="647690" indent="-323845" lvl="1">
              <a:lnSpc>
                <a:spcPts val="3899"/>
              </a:lnSpc>
              <a:spcBef>
                <a:spcPct val="0"/>
              </a:spcBef>
              <a:buFont typeface="Arial"/>
              <a:buChar char="•"/>
            </a:pPr>
            <a:r>
              <a:rPr lang="en-US" b="true" sz="2999">
                <a:solidFill>
                  <a:srgbClr val="303F80"/>
                </a:solidFill>
                <a:latin typeface="TT Rounds Neue"/>
                <a:ea typeface="TT Rounds Neue"/>
                <a:cs typeface="TT Rounds Neue"/>
                <a:sym typeface="TT Rounds Neue"/>
              </a:rPr>
              <a:t>They utilize various carbon and energy sources, including carbohydrates, amino acids, long-chain fatty acids, and long-chain fatty alcohols.</a:t>
            </a:r>
          </a:p>
          <a:p>
            <a:pPr algn="l">
              <a:lnSpc>
                <a:spcPts val="3899"/>
              </a:lnSpc>
              <a:spcBef>
                <a:spcPct val="0"/>
              </a:spcBef>
            </a:pPr>
          </a:p>
        </p:txBody>
      </p:sp>
      <p:sp>
        <p:nvSpPr>
          <p:cNvPr name="TextBox 11" id="11"/>
          <p:cNvSpPr txBox="true"/>
          <p:nvPr/>
        </p:nvSpPr>
        <p:spPr>
          <a:xfrm rot="0">
            <a:off x="7925493" y="1446523"/>
            <a:ext cx="8108186" cy="657871"/>
          </a:xfrm>
          <a:prstGeom prst="rect">
            <a:avLst/>
          </a:prstGeom>
        </p:spPr>
        <p:txBody>
          <a:bodyPr anchor="t" rtlCol="false" tIns="0" lIns="0" bIns="0" rIns="0">
            <a:spAutoFit/>
          </a:bodyPr>
          <a:lstStyle/>
          <a:p>
            <a:pPr algn="l">
              <a:lnSpc>
                <a:spcPts val="4900"/>
              </a:lnSpc>
            </a:pPr>
            <a:r>
              <a:rPr lang="en-US" sz="4900" spc="-49" b="true">
                <a:solidFill>
                  <a:srgbClr val="303F80"/>
                </a:solidFill>
                <a:latin typeface="TT Rounds Condensed Bold"/>
                <a:ea typeface="TT Rounds Condensed Bold"/>
                <a:cs typeface="TT Rounds Condensed Bold"/>
                <a:sym typeface="TT Rounds Condensed Bold"/>
              </a:rPr>
              <a:t>Morphological Characteristics</a:t>
            </a:r>
          </a:p>
        </p:txBody>
      </p:sp>
      <p:sp>
        <p:nvSpPr>
          <p:cNvPr name="TextBox 12" id="12"/>
          <p:cNvSpPr txBox="true"/>
          <p:nvPr/>
        </p:nvSpPr>
        <p:spPr>
          <a:xfrm rot="0">
            <a:off x="8126162" y="2712720"/>
            <a:ext cx="7706848" cy="5448300"/>
          </a:xfrm>
          <a:prstGeom prst="rect">
            <a:avLst/>
          </a:prstGeom>
        </p:spPr>
        <p:txBody>
          <a:bodyPr anchor="t" rtlCol="false" tIns="0" lIns="0" bIns="0" rIns="0">
            <a:spAutoFit/>
          </a:bodyPr>
          <a:lstStyle/>
          <a:p>
            <a:pPr algn="l" marL="647700" indent="-323850" lvl="1">
              <a:lnSpc>
                <a:spcPts val="3900"/>
              </a:lnSpc>
              <a:buFont typeface="Arial"/>
              <a:buChar char="•"/>
            </a:pPr>
            <a:r>
              <a:rPr lang="en-US" b="true" sz="3000">
                <a:solidFill>
                  <a:srgbClr val="303F80"/>
                </a:solidFill>
                <a:latin typeface="TT Rounds Neue"/>
                <a:ea typeface="TT Rounds Neue"/>
                <a:cs typeface="TT Rounds Neue"/>
                <a:sym typeface="TT Rounds Neue"/>
              </a:rPr>
              <a:t>They are slender, long bacteria (ranging from 0.1 to 3.0 μm by 5 to 250 μm) with a flexible, helical shape.</a:t>
            </a:r>
          </a:p>
          <a:p>
            <a:pPr algn="l" marL="647700" indent="-323850" lvl="1">
              <a:lnSpc>
                <a:spcPts val="3900"/>
              </a:lnSpc>
              <a:buFont typeface="Arial"/>
              <a:buChar char="•"/>
            </a:pPr>
            <a:r>
              <a:rPr lang="en-US" b="true" sz="3000">
                <a:solidFill>
                  <a:srgbClr val="303F80"/>
                </a:solidFill>
                <a:latin typeface="TT Rounds Neue"/>
                <a:ea typeface="TT Rounds Neue"/>
                <a:cs typeface="TT Rounds Neue"/>
                <a:sym typeface="TT Rounds Neue"/>
              </a:rPr>
              <a:t>The central protoplasmic cylinder contains cytoplasm and the nucleoid, surrounded by a plasma membrane and a gram-negative cell wall.</a:t>
            </a:r>
          </a:p>
          <a:p>
            <a:pPr algn="l" marL="647700" indent="-323850" lvl="1">
              <a:lnSpc>
                <a:spcPts val="3900"/>
              </a:lnSpc>
              <a:buFont typeface="Arial"/>
              <a:buChar char="•"/>
            </a:pPr>
            <a:r>
              <a:rPr lang="en-US" b="true" sz="3000">
                <a:solidFill>
                  <a:srgbClr val="303F80"/>
                </a:solidFill>
                <a:latin typeface="TT Rounds Neue"/>
                <a:ea typeface="TT Rounds Neue"/>
                <a:cs typeface="TT Rounds Neue"/>
                <a:sym typeface="TT Rounds Neue"/>
              </a:rPr>
              <a:t>Two or more than a hundred flagella (axial fibrils or periplasmic flagella) extend from both ends of the cylinder, often overlapping in the middle.</a:t>
            </a:r>
          </a:p>
        </p:txBody>
      </p:sp>
      <p:sp>
        <p:nvSpPr>
          <p:cNvPr name="Freeform 13" id="13"/>
          <p:cNvSpPr/>
          <p:nvPr/>
        </p:nvSpPr>
        <p:spPr>
          <a:xfrm flipH="false" flipV="false" rot="0">
            <a:off x="0" y="7179066"/>
            <a:ext cx="4315391" cy="4158468"/>
          </a:xfrm>
          <a:custGeom>
            <a:avLst/>
            <a:gdLst/>
            <a:ahLst/>
            <a:cxnLst/>
            <a:rect r="r" b="b" t="t" l="l"/>
            <a:pathLst>
              <a:path h="4158468" w="4315391">
                <a:moveTo>
                  <a:pt x="0" y="0"/>
                </a:moveTo>
                <a:lnTo>
                  <a:pt x="4315391" y="0"/>
                </a:lnTo>
                <a:lnTo>
                  <a:pt x="4315391" y="4158468"/>
                </a:lnTo>
                <a:lnTo>
                  <a:pt x="0" y="41584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CE6BF"/>
        </a:solidFill>
      </p:bgPr>
    </p:bg>
    <p:spTree>
      <p:nvGrpSpPr>
        <p:cNvPr id="1" name=""/>
        <p:cNvGrpSpPr/>
        <p:nvPr/>
      </p:nvGrpSpPr>
      <p:grpSpPr>
        <a:xfrm>
          <a:off x="0" y="0"/>
          <a:ext cx="0" cy="0"/>
          <a:chOff x="0" y="0"/>
          <a:chExt cx="0" cy="0"/>
        </a:xfrm>
      </p:grpSpPr>
      <p:sp>
        <p:nvSpPr>
          <p:cNvPr name="Freeform 2" id="2"/>
          <p:cNvSpPr/>
          <p:nvPr/>
        </p:nvSpPr>
        <p:spPr>
          <a:xfrm flipH="false" flipV="false" rot="-665660">
            <a:off x="-1607290" y="-753259"/>
            <a:ext cx="5813856" cy="3541167"/>
          </a:xfrm>
          <a:custGeom>
            <a:avLst/>
            <a:gdLst/>
            <a:ahLst/>
            <a:cxnLst/>
            <a:rect r="r" b="b" t="t" l="l"/>
            <a:pathLst>
              <a:path h="3541167" w="5813856">
                <a:moveTo>
                  <a:pt x="0" y="0"/>
                </a:moveTo>
                <a:lnTo>
                  <a:pt x="5813855" y="0"/>
                </a:lnTo>
                <a:lnTo>
                  <a:pt x="5813855" y="3541166"/>
                </a:lnTo>
                <a:lnTo>
                  <a:pt x="0" y="35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5405" y="914137"/>
            <a:ext cx="6312199" cy="8458726"/>
            <a:chOff x="0" y="0"/>
            <a:chExt cx="10729991" cy="14378833"/>
          </a:xfrm>
        </p:grpSpPr>
        <p:sp>
          <p:nvSpPr>
            <p:cNvPr name="Freeform 4" id="4"/>
            <p:cNvSpPr/>
            <p:nvPr/>
          </p:nvSpPr>
          <p:spPr>
            <a:xfrm flipH="false" flipV="false" rot="0">
              <a:off x="-19558" y="-6477"/>
              <a:ext cx="10768853" cy="14399153"/>
            </a:xfrm>
            <a:custGeom>
              <a:avLst/>
              <a:gdLst/>
              <a:ahLst/>
              <a:cxnLst/>
              <a:rect r="r" b="b" t="t" l="l"/>
              <a:pathLst>
                <a:path h="14399153" w="10768853">
                  <a:moveTo>
                    <a:pt x="10740151" y="11304494"/>
                  </a:moveTo>
                  <a:cubicBezTo>
                    <a:pt x="10725673" y="13191382"/>
                    <a:pt x="10698114" y="13304285"/>
                    <a:pt x="10653917" y="13408172"/>
                  </a:cubicBezTo>
                  <a:cubicBezTo>
                    <a:pt x="10621279" y="13484754"/>
                    <a:pt x="10576193" y="13556127"/>
                    <a:pt x="10530601" y="13625596"/>
                  </a:cubicBezTo>
                  <a:cubicBezTo>
                    <a:pt x="10431287" y="13777106"/>
                    <a:pt x="10323337" y="13938143"/>
                    <a:pt x="10178049" y="14049268"/>
                  </a:cubicBezTo>
                  <a:cubicBezTo>
                    <a:pt x="9994534" y="14189476"/>
                    <a:pt x="9765299" y="14256913"/>
                    <a:pt x="9539874" y="14290949"/>
                  </a:cubicBezTo>
                  <a:cubicBezTo>
                    <a:pt x="9278508" y="14330446"/>
                    <a:pt x="9013840" y="14327525"/>
                    <a:pt x="8750188" y="14333494"/>
                  </a:cubicBezTo>
                  <a:cubicBezTo>
                    <a:pt x="8479678" y="14339717"/>
                    <a:pt x="8209549" y="14355592"/>
                    <a:pt x="7939420" y="14370197"/>
                  </a:cubicBezTo>
                  <a:cubicBezTo>
                    <a:pt x="2582291" y="14399154"/>
                    <a:pt x="1825117" y="14389754"/>
                    <a:pt x="1292479" y="14319524"/>
                  </a:cubicBezTo>
                  <a:cubicBezTo>
                    <a:pt x="841502" y="14260088"/>
                    <a:pt x="587502" y="14149725"/>
                    <a:pt x="286639" y="13787902"/>
                  </a:cubicBezTo>
                  <a:cubicBezTo>
                    <a:pt x="151130" y="13624960"/>
                    <a:pt x="54610" y="13428492"/>
                    <a:pt x="28702" y="13216909"/>
                  </a:cubicBezTo>
                  <a:cubicBezTo>
                    <a:pt x="0" y="6810113"/>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5480184" y="7620"/>
                  </a:cubicBezTo>
                  <a:cubicBezTo>
                    <a:pt x="8071754" y="0"/>
                    <a:pt x="8397255" y="39624"/>
                    <a:pt x="8673099" y="32004"/>
                  </a:cubicBezTo>
                  <a:cubicBezTo>
                    <a:pt x="8936751" y="24765"/>
                    <a:pt x="9281556" y="42672"/>
                    <a:pt x="9544192" y="72771"/>
                  </a:cubicBezTo>
                  <a:cubicBezTo>
                    <a:pt x="9979293" y="122428"/>
                    <a:pt x="10226309" y="161163"/>
                    <a:pt x="10477388" y="540258"/>
                  </a:cubicBezTo>
                  <a:cubicBezTo>
                    <a:pt x="10541396" y="638302"/>
                    <a:pt x="10598673" y="740664"/>
                    <a:pt x="10644393" y="848614"/>
                  </a:cubicBezTo>
                  <a:cubicBezTo>
                    <a:pt x="10730626" y="1052957"/>
                    <a:pt x="10768853" y="1273937"/>
                    <a:pt x="10740151" y="11304494"/>
                  </a:cubicBezTo>
                  <a:close/>
                </a:path>
              </a:pathLst>
            </a:custGeom>
            <a:solidFill>
              <a:srgbClr val="BFD0D8"/>
            </a:solidFill>
          </p:spPr>
        </p:sp>
      </p:grpSp>
      <p:sp>
        <p:nvSpPr>
          <p:cNvPr name="Freeform 5" id="5"/>
          <p:cNvSpPr/>
          <p:nvPr/>
        </p:nvSpPr>
        <p:spPr>
          <a:xfrm flipH="false" flipV="false" rot="10386276">
            <a:off x="13879792" y="8185780"/>
            <a:ext cx="5813856" cy="3541167"/>
          </a:xfrm>
          <a:custGeom>
            <a:avLst/>
            <a:gdLst/>
            <a:ahLst/>
            <a:cxnLst/>
            <a:rect r="r" b="b" t="t" l="l"/>
            <a:pathLst>
              <a:path h="3541167" w="5813856">
                <a:moveTo>
                  <a:pt x="0" y="0"/>
                </a:moveTo>
                <a:lnTo>
                  <a:pt x="5813856" y="0"/>
                </a:lnTo>
                <a:lnTo>
                  <a:pt x="5813856" y="3541166"/>
                </a:lnTo>
                <a:lnTo>
                  <a:pt x="0" y="35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847004" y="834426"/>
            <a:ext cx="6248157" cy="4309074"/>
          </a:xfrm>
          <a:custGeom>
            <a:avLst/>
            <a:gdLst/>
            <a:ahLst/>
            <a:cxnLst/>
            <a:rect r="r" b="b" t="t" l="l"/>
            <a:pathLst>
              <a:path h="4309074" w="6248157">
                <a:moveTo>
                  <a:pt x="0" y="0"/>
                </a:moveTo>
                <a:lnTo>
                  <a:pt x="6248158" y="0"/>
                </a:lnTo>
                <a:lnTo>
                  <a:pt x="6248158" y="4309074"/>
                </a:lnTo>
                <a:lnTo>
                  <a:pt x="0" y="4309074"/>
                </a:lnTo>
                <a:lnTo>
                  <a:pt x="0" y="0"/>
                </a:lnTo>
                <a:close/>
              </a:path>
            </a:pathLst>
          </a:custGeom>
          <a:blipFill>
            <a:blip r:embed="rId4"/>
            <a:stretch>
              <a:fillRect l="0" t="0" r="0" b="0"/>
            </a:stretch>
          </a:blipFill>
        </p:spPr>
      </p:sp>
      <p:sp>
        <p:nvSpPr>
          <p:cNvPr name="Freeform 7" id="7"/>
          <p:cNvSpPr/>
          <p:nvPr/>
        </p:nvSpPr>
        <p:spPr>
          <a:xfrm flipH="false" flipV="false" rot="0">
            <a:off x="6847004" y="5435023"/>
            <a:ext cx="6248157" cy="3823277"/>
          </a:xfrm>
          <a:custGeom>
            <a:avLst/>
            <a:gdLst/>
            <a:ahLst/>
            <a:cxnLst/>
            <a:rect r="r" b="b" t="t" l="l"/>
            <a:pathLst>
              <a:path h="3823277" w="6248157">
                <a:moveTo>
                  <a:pt x="0" y="0"/>
                </a:moveTo>
                <a:lnTo>
                  <a:pt x="6248158" y="0"/>
                </a:lnTo>
                <a:lnTo>
                  <a:pt x="6248158" y="3823277"/>
                </a:lnTo>
                <a:lnTo>
                  <a:pt x="0" y="3823277"/>
                </a:lnTo>
                <a:lnTo>
                  <a:pt x="0" y="0"/>
                </a:lnTo>
                <a:close/>
              </a:path>
            </a:pathLst>
          </a:custGeom>
          <a:blipFill>
            <a:blip r:embed="rId5"/>
            <a:stretch>
              <a:fillRect l="0" t="0" r="0" b="0"/>
            </a:stretch>
          </a:blipFill>
        </p:spPr>
      </p:sp>
      <p:sp>
        <p:nvSpPr>
          <p:cNvPr name="Freeform 8" id="8"/>
          <p:cNvSpPr/>
          <p:nvPr/>
        </p:nvSpPr>
        <p:spPr>
          <a:xfrm flipH="false" flipV="false" rot="0">
            <a:off x="13295187" y="3314184"/>
            <a:ext cx="4640854" cy="3701634"/>
          </a:xfrm>
          <a:custGeom>
            <a:avLst/>
            <a:gdLst/>
            <a:ahLst/>
            <a:cxnLst/>
            <a:rect r="r" b="b" t="t" l="l"/>
            <a:pathLst>
              <a:path h="3701634" w="4640854">
                <a:moveTo>
                  <a:pt x="0" y="0"/>
                </a:moveTo>
                <a:lnTo>
                  <a:pt x="4640854" y="0"/>
                </a:lnTo>
                <a:lnTo>
                  <a:pt x="4640854" y="3701633"/>
                </a:lnTo>
                <a:lnTo>
                  <a:pt x="0" y="3701633"/>
                </a:lnTo>
                <a:lnTo>
                  <a:pt x="0" y="0"/>
                </a:lnTo>
                <a:close/>
              </a:path>
            </a:pathLst>
          </a:custGeom>
          <a:blipFill>
            <a:blip r:embed="rId6"/>
            <a:stretch>
              <a:fillRect l="0" t="0" r="0" b="0"/>
            </a:stretch>
          </a:blipFill>
        </p:spPr>
      </p:sp>
      <p:sp>
        <p:nvSpPr>
          <p:cNvPr name="TextBox 9" id="9"/>
          <p:cNvSpPr txBox="true"/>
          <p:nvPr/>
        </p:nvSpPr>
        <p:spPr>
          <a:xfrm rot="0">
            <a:off x="606343" y="2521848"/>
            <a:ext cx="5875076" cy="6851015"/>
          </a:xfrm>
          <a:prstGeom prst="rect">
            <a:avLst/>
          </a:prstGeom>
        </p:spPr>
        <p:txBody>
          <a:bodyPr anchor="t" rtlCol="false" tIns="0" lIns="0" bIns="0" rIns="0">
            <a:spAutoFit/>
          </a:bodyPr>
          <a:lstStyle/>
          <a:p>
            <a:pPr algn="l" marL="604519" indent="-302260" lvl="1">
              <a:lnSpc>
                <a:spcPts val="3639"/>
              </a:lnSpc>
              <a:buFont typeface="Arial"/>
              <a:buChar char="•"/>
            </a:pPr>
            <a:r>
              <a:rPr lang="en-US" b="true" sz="2799">
                <a:solidFill>
                  <a:srgbClr val="000000"/>
                </a:solidFill>
                <a:latin typeface="TT Rounds Neue"/>
                <a:ea typeface="TT Rounds Neue"/>
                <a:cs typeface="TT Rounds Neue"/>
                <a:sym typeface="TT Rounds Neue"/>
              </a:rPr>
              <a:t>The axial filament, composed of periplasmic flagella, is located inside a flexible outer sheath made of lipid, protein, and carbohydrate.</a:t>
            </a:r>
          </a:p>
          <a:p>
            <a:pPr algn="l" marL="604519" indent="-302260" lvl="1">
              <a:lnSpc>
                <a:spcPts val="3639"/>
              </a:lnSpc>
              <a:buFont typeface="Arial"/>
              <a:buChar char="•"/>
            </a:pPr>
            <a:r>
              <a:rPr lang="en-US" b="true" sz="2799">
                <a:solidFill>
                  <a:srgbClr val="000000"/>
                </a:solidFill>
                <a:latin typeface="TT Rounds Neue"/>
                <a:ea typeface="TT Rounds Neue"/>
                <a:cs typeface="TT Rounds Neue"/>
                <a:sym typeface="TT Rounds Neue"/>
              </a:rPr>
              <a:t>The precise function of the outer sheath is unknown, but it is crucial for the survival of spirochaetes; they die if the sheath is damaged or removed.</a:t>
            </a:r>
          </a:p>
          <a:p>
            <a:pPr algn="l" marL="604519" indent="-302260" lvl="1">
              <a:lnSpc>
                <a:spcPts val="3639"/>
              </a:lnSpc>
              <a:buFont typeface="Arial"/>
              <a:buChar char="•"/>
            </a:pPr>
            <a:r>
              <a:rPr lang="en-US" b="true" sz="2799">
                <a:solidFill>
                  <a:srgbClr val="000000"/>
                </a:solidFill>
                <a:latin typeface="TT Rounds Neue"/>
                <a:ea typeface="TT Rounds Neue"/>
                <a:cs typeface="TT Rounds Neue"/>
                <a:sym typeface="TT Rounds Neue"/>
              </a:rPr>
              <a:t>The outer sheath of Treponema pallidum (the syphilis spirochaete) has few surface proteins, allowing it to evade host antibodies.</a:t>
            </a:r>
          </a:p>
        </p:txBody>
      </p:sp>
      <p:sp>
        <p:nvSpPr>
          <p:cNvPr name="TextBox 10" id="10"/>
          <p:cNvSpPr txBox="true"/>
          <p:nvPr/>
        </p:nvSpPr>
        <p:spPr>
          <a:xfrm rot="0">
            <a:off x="729089" y="1009387"/>
            <a:ext cx="5524830" cy="1310640"/>
          </a:xfrm>
          <a:prstGeom prst="rect">
            <a:avLst/>
          </a:prstGeom>
        </p:spPr>
        <p:txBody>
          <a:bodyPr anchor="t" rtlCol="false" tIns="0" lIns="0" bIns="0" rIns="0">
            <a:spAutoFit/>
          </a:bodyPr>
          <a:lstStyle/>
          <a:p>
            <a:pPr algn="ctr">
              <a:lnSpc>
                <a:spcPts val="5099"/>
              </a:lnSpc>
            </a:pPr>
            <a:r>
              <a:rPr lang="en-US" b="true" sz="5099" spc="-50">
                <a:solidFill>
                  <a:srgbClr val="303F80"/>
                </a:solidFill>
                <a:latin typeface="TT Rounds Condensed Bold"/>
                <a:ea typeface="TT Rounds Condensed Bold"/>
                <a:cs typeface="TT Rounds Condensed Bold"/>
                <a:sym typeface="TT Rounds Condensed Bold"/>
              </a:rPr>
              <a:t>Axial Filament and Outer Sheath</a:t>
            </a:r>
          </a:p>
        </p:txBody>
      </p:sp>
      <p:sp>
        <p:nvSpPr>
          <p:cNvPr name="Freeform 11" id="11"/>
          <p:cNvSpPr/>
          <p:nvPr/>
        </p:nvSpPr>
        <p:spPr>
          <a:xfrm flipH="false" flipV="false" rot="0">
            <a:off x="15245843" y="265862"/>
            <a:ext cx="2815041" cy="2702439"/>
          </a:xfrm>
          <a:custGeom>
            <a:avLst/>
            <a:gdLst/>
            <a:ahLst/>
            <a:cxnLst/>
            <a:rect r="r" b="b" t="t" l="l"/>
            <a:pathLst>
              <a:path h="2702439" w="2815041">
                <a:moveTo>
                  <a:pt x="0" y="0"/>
                </a:moveTo>
                <a:lnTo>
                  <a:pt x="2815041" y="0"/>
                </a:lnTo>
                <a:lnTo>
                  <a:pt x="2815041" y="2702440"/>
                </a:lnTo>
                <a:lnTo>
                  <a:pt x="0" y="27024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544625">
            <a:off x="-898377" y="-940485"/>
            <a:ext cx="5316982" cy="2919507"/>
          </a:xfrm>
          <a:custGeom>
            <a:avLst/>
            <a:gdLst/>
            <a:ahLst/>
            <a:cxnLst/>
            <a:rect r="r" b="b" t="t" l="l"/>
            <a:pathLst>
              <a:path h="2919507" w="5316982">
                <a:moveTo>
                  <a:pt x="0" y="0"/>
                </a:moveTo>
                <a:lnTo>
                  <a:pt x="5316983" y="0"/>
                </a:lnTo>
                <a:lnTo>
                  <a:pt x="5316983" y="2919506"/>
                </a:lnTo>
                <a:lnTo>
                  <a:pt x="0" y="29195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81206" y="519268"/>
            <a:ext cx="8840889" cy="5065189"/>
            <a:chOff x="0" y="0"/>
            <a:chExt cx="15028465" cy="8610222"/>
          </a:xfrm>
        </p:grpSpPr>
        <p:sp>
          <p:nvSpPr>
            <p:cNvPr name="Freeform 4" id="4"/>
            <p:cNvSpPr/>
            <p:nvPr/>
          </p:nvSpPr>
          <p:spPr>
            <a:xfrm flipH="false" flipV="false" rot="0">
              <a:off x="-19558" y="-6477"/>
              <a:ext cx="15067326" cy="8630543"/>
            </a:xfrm>
            <a:custGeom>
              <a:avLst/>
              <a:gdLst/>
              <a:ahLst/>
              <a:cxnLst/>
              <a:rect r="r" b="b" t="t" l="l"/>
              <a:pathLst>
                <a:path h="8630543" w="15067326">
                  <a:moveTo>
                    <a:pt x="15038624" y="6419829"/>
                  </a:moveTo>
                  <a:cubicBezTo>
                    <a:pt x="15024146" y="7422772"/>
                    <a:pt x="14996588" y="7535676"/>
                    <a:pt x="14952392" y="7639561"/>
                  </a:cubicBezTo>
                  <a:cubicBezTo>
                    <a:pt x="14919752" y="7716143"/>
                    <a:pt x="14874668" y="7787517"/>
                    <a:pt x="14829074" y="7856985"/>
                  </a:cubicBezTo>
                  <a:cubicBezTo>
                    <a:pt x="14729761" y="8008496"/>
                    <a:pt x="14621811" y="8169532"/>
                    <a:pt x="14476522" y="8280657"/>
                  </a:cubicBezTo>
                  <a:cubicBezTo>
                    <a:pt x="14293008" y="8420866"/>
                    <a:pt x="14063772" y="8488303"/>
                    <a:pt x="13838347" y="8522339"/>
                  </a:cubicBezTo>
                  <a:cubicBezTo>
                    <a:pt x="13576982" y="8561835"/>
                    <a:pt x="13312314" y="8558915"/>
                    <a:pt x="13048662" y="8564883"/>
                  </a:cubicBezTo>
                  <a:cubicBezTo>
                    <a:pt x="12778152" y="8571106"/>
                    <a:pt x="12508023" y="8586981"/>
                    <a:pt x="12237894" y="8601586"/>
                  </a:cubicBezTo>
                  <a:cubicBezTo>
                    <a:pt x="2582291" y="8630543"/>
                    <a:pt x="1825117" y="8621144"/>
                    <a:pt x="1292479" y="8550914"/>
                  </a:cubicBezTo>
                  <a:cubicBezTo>
                    <a:pt x="841502" y="8491478"/>
                    <a:pt x="587502" y="8381115"/>
                    <a:pt x="286639" y="8019292"/>
                  </a:cubicBezTo>
                  <a:cubicBezTo>
                    <a:pt x="151130" y="7856351"/>
                    <a:pt x="54610" y="7659881"/>
                    <a:pt x="28702" y="7448300"/>
                  </a:cubicBezTo>
                  <a:cubicBezTo>
                    <a:pt x="0" y="4115224"/>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7714601" y="7620"/>
                  </a:cubicBezTo>
                  <a:cubicBezTo>
                    <a:pt x="12370228" y="0"/>
                    <a:pt x="12695729" y="39624"/>
                    <a:pt x="12971573" y="32004"/>
                  </a:cubicBezTo>
                  <a:cubicBezTo>
                    <a:pt x="13235224" y="24765"/>
                    <a:pt x="13580030" y="42672"/>
                    <a:pt x="13842666" y="72771"/>
                  </a:cubicBezTo>
                  <a:cubicBezTo>
                    <a:pt x="14277768" y="122428"/>
                    <a:pt x="14524783" y="161163"/>
                    <a:pt x="14775862" y="540258"/>
                  </a:cubicBezTo>
                  <a:cubicBezTo>
                    <a:pt x="14839870" y="638302"/>
                    <a:pt x="14897148" y="740664"/>
                    <a:pt x="14942867" y="848614"/>
                  </a:cubicBezTo>
                  <a:cubicBezTo>
                    <a:pt x="15029099" y="1052957"/>
                    <a:pt x="15067326" y="1273937"/>
                    <a:pt x="15038624" y="6419829"/>
                  </a:cubicBezTo>
                  <a:close/>
                </a:path>
              </a:pathLst>
            </a:custGeom>
            <a:solidFill>
              <a:srgbClr val="DCE6BF"/>
            </a:solidFill>
          </p:spPr>
        </p:sp>
      </p:grpSp>
      <p:grpSp>
        <p:nvGrpSpPr>
          <p:cNvPr name="Group 5" id="5"/>
          <p:cNvGrpSpPr/>
          <p:nvPr/>
        </p:nvGrpSpPr>
        <p:grpSpPr>
          <a:xfrm rot="0">
            <a:off x="9144000" y="1028700"/>
            <a:ext cx="8115300" cy="4114800"/>
            <a:chOff x="0" y="0"/>
            <a:chExt cx="19498365" cy="9886495"/>
          </a:xfrm>
        </p:grpSpPr>
        <p:sp>
          <p:nvSpPr>
            <p:cNvPr name="Freeform 6" id="6"/>
            <p:cNvSpPr/>
            <p:nvPr/>
          </p:nvSpPr>
          <p:spPr>
            <a:xfrm flipH="false" flipV="false" rot="0">
              <a:off x="-19304" y="-3175"/>
              <a:ext cx="19524654" cy="9894242"/>
            </a:xfrm>
            <a:custGeom>
              <a:avLst/>
              <a:gdLst/>
              <a:ahLst/>
              <a:cxnLst/>
              <a:rect r="r" b="b" t="t" l="l"/>
              <a:pathLst>
                <a:path h="9894242" w="19524654">
                  <a:moveTo>
                    <a:pt x="19499889" y="9310550"/>
                  </a:moveTo>
                  <a:cubicBezTo>
                    <a:pt x="19478172" y="9427898"/>
                    <a:pt x="19429405" y="9579155"/>
                    <a:pt x="19344061" y="9662848"/>
                  </a:cubicBezTo>
                  <a:cubicBezTo>
                    <a:pt x="19158767" y="9844458"/>
                    <a:pt x="18792626" y="9864397"/>
                    <a:pt x="18385591" y="9841029"/>
                  </a:cubicBezTo>
                  <a:cubicBezTo>
                    <a:pt x="18093236" y="9824265"/>
                    <a:pt x="17890036" y="9867191"/>
                    <a:pt x="17597175" y="9869985"/>
                  </a:cubicBezTo>
                  <a:cubicBezTo>
                    <a:pt x="17298980" y="9872779"/>
                    <a:pt x="17163343" y="9874048"/>
                    <a:pt x="16865020" y="9876843"/>
                  </a:cubicBezTo>
                  <a:cubicBezTo>
                    <a:pt x="11529732" y="9879636"/>
                    <a:pt x="2587498" y="9882431"/>
                    <a:pt x="2289302" y="9885225"/>
                  </a:cubicBezTo>
                  <a:cubicBezTo>
                    <a:pt x="1995678" y="9888019"/>
                    <a:pt x="1701800" y="9894242"/>
                    <a:pt x="1408303" y="9883573"/>
                  </a:cubicBezTo>
                  <a:cubicBezTo>
                    <a:pt x="1260348" y="9878240"/>
                    <a:pt x="1112393" y="9868207"/>
                    <a:pt x="965454" y="9850427"/>
                  </a:cubicBezTo>
                  <a:cubicBezTo>
                    <a:pt x="844931" y="9835822"/>
                    <a:pt x="723900" y="9817788"/>
                    <a:pt x="607949" y="9781085"/>
                  </a:cubicBezTo>
                  <a:cubicBezTo>
                    <a:pt x="501777" y="9747557"/>
                    <a:pt x="399542" y="9698281"/>
                    <a:pt x="315849" y="9623859"/>
                  </a:cubicBezTo>
                  <a:cubicBezTo>
                    <a:pt x="227203" y="9544992"/>
                    <a:pt x="170053" y="9439835"/>
                    <a:pt x="135636" y="9327314"/>
                  </a:cubicBezTo>
                  <a:cubicBezTo>
                    <a:pt x="98425" y="9205648"/>
                    <a:pt x="85852" y="9077759"/>
                    <a:pt x="71882" y="8951775"/>
                  </a:cubicBezTo>
                  <a:cubicBezTo>
                    <a:pt x="55626" y="8805090"/>
                    <a:pt x="40894" y="8658278"/>
                    <a:pt x="27813" y="8511339"/>
                  </a:cubicBezTo>
                  <a:cubicBezTo>
                    <a:pt x="14732" y="6192781"/>
                    <a:pt x="32004" y="535366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7772192" y="18796"/>
                  </a:cubicBezTo>
                  <a:cubicBezTo>
                    <a:pt x="16764817" y="17526"/>
                    <a:pt x="17030374" y="10541"/>
                    <a:pt x="17296059" y="5334"/>
                  </a:cubicBezTo>
                  <a:cubicBezTo>
                    <a:pt x="17569743" y="0"/>
                    <a:pt x="17843428" y="5334"/>
                    <a:pt x="18116985" y="10160"/>
                  </a:cubicBezTo>
                  <a:cubicBezTo>
                    <a:pt x="18394100" y="14986"/>
                    <a:pt x="18670707" y="13208"/>
                    <a:pt x="18947820" y="9144"/>
                  </a:cubicBezTo>
                  <a:cubicBezTo>
                    <a:pt x="19136669" y="6350"/>
                    <a:pt x="19382161" y="30734"/>
                    <a:pt x="19466233" y="230505"/>
                  </a:cubicBezTo>
                  <a:cubicBezTo>
                    <a:pt x="19490872" y="289052"/>
                    <a:pt x="19496968" y="353060"/>
                    <a:pt x="19498746" y="415925"/>
                  </a:cubicBezTo>
                  <a:cubicBezTo>
                    <a:pt x="19500904" y="488442"/>
                    <a:pt x="19500524" y="561086"/>
                    <a:pt x="19501285" y="633603"/>
                  </a:cubicBezTo>
                  <a:cubicBezTo>
                    <a:pt x="19502811" y="781558"/>
                    <a:pt x="19468139" y="1194054"/>
                    <a:pt x="19469790" y="3150426"/>
                  </a:cubicBezTo>
                  <a:cubicBezTo>
                    <a:pt x="19472965" y="8572553"/>
                    <a:pt x="19512336" y="8606081"/>
                    <a:pt x="19515384" y="8904023"/>
                  </a:cubicBezTo>
                  <a:cubicBezTo>
                    <a:pt x="19516779" y="9039151"/>
                    <a:pt x="19524655" y="9176946"/>
                    <a:pt x="19499889" y="9310550"/>
                  </a:cubicBezTo>
                  <a:close/>
                </a:path>
              </a:pathLst>
            </a:custGeom>
            <a:solidFill>
              <a:srgbClr val="FFF8ED"/>
            </a:solidFill>
          </p:spPr>
        </p:sp>
      </p:grpSp>
      <p:sp>
        <p:nvSpPr>
          <p:cNvPr name="Freeform 7" id="7"/>
          <p:cNvSpPr/>
          <p:nvPr/>
        </p:nvSpPr>
        <p:spPr>
          <a:xfrm flipH="false" flipV="false" rot="9645045">
            <a:off x="12533835" y="7110296"/>
            <a:ext cx="7823855" cy="4296008"/>
          </a:xfrm>
          <a:custGeom>
            <a:avLst/>
            <a:gdLst/>
            <a:ahLst/>
            <a:cxnLst/>
            <a:rect r="r" b="b" t="t" l="l"/>
            <a:pathLst>
              <a:path h="4296008" w="7823855">
                <a:moveTo>
                  <a:pt x="0" y="0"/>
                </a:moveTo>
                <a:lnTo>
                  <a:pt x="7823855" y="0"/>
                </a:lnTo>
                <a:lnTo>
                  <a:pt x="7823855" y="4296008"/>
                </a:lnTo>
                <a:lnTo>
                  <a:pt x="0" y="4296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5868" y="8503783"/>
            <a:ext cx="2005663" cy="1783217"/>
          </a:xfrm>
          <a:custGeom>
            <a:avLst/>
            <a:gdLst/>
            <a:ahLst/>
            <a:cxnLst/>
            <a:rect r="r" b="b" t="t" l="l"/>
            <a:pathLst>
              <a:path h="1783217" w="2005663">
                <a:moveTo>
                  <a:pt x="0" y="0"/>
                </a:moveTo>
                <a:lnTo>
                  <a:pt x="2005664" y="0"/>
                </a:lnTo>
                <a:lnTo>
                  <a:pt x="2005664" y="1783217"/>
                </a:lnTo>
                <a:lnTo>
                  <a:pt x="0" y="17832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01294" y="5755907"/>
            <a:ext cx="8081477" cy="3997999"/>
          </a:xfrm>
          <a:custGeom>
            <a:avLst/>
            <a:gdLst/>
            <a:ahLst/>
            <a:cxnLst/>
            <a:rect r="r" b="b" t="t" l="l"/>
            <a:pathLst>
              <a:path h="3997999" w="8081477">
                <a:moveTo>
                  <a:pt x="0" y="0"/>
                </a:moveTo>
                <a:lnTo>
                  <a:pt x="8081477" y="0"/>
                </a:lnTo>
                <a:lnTo>
                  <a:pt x="8081477" y="3997999"/>
                </a:lnTo>
                <a:lnTo>
                  <a:pt x="0" y="3997999"/>
                </a:lnTo>
                <a:lnTo>
                  <a:pt x="0" y="0"/>
                </a:lnTo>
                <a:close/>
              </a:path>
            </a:pathLst>
          </a:custGeom>
          <a:blipFill>
            <a:blip r:embed="rId8"/>
            <a:stretch>
              <a:fillRect l="0" t="-1751" r="0" b="-1751"/>
            </a:stretch>
          </a:blipFill>
        </p:spPr>
      </p:sp>
      <p:sp>
        <p:nvSpPr>
          <p:cNvPr name="TextBox 10" id="10"/>
          <p:cNvSpPr txBox="true"/>
          <p:nvPr/>
        </p:nvSpPr>
        <p:spPr>
          <a:xfrm rot="0">
            <a:off x="9144000" y="740093"/>
            <a:ext cx="4101905" cy="672465"/>
          </a:xfrm>
          <a:prstGeom prst="rect">
            <a:avLst/>
          </a:prstGeom>
        </p:spPr>
        <p:txBody>
          <a:bodyPr anchor="t" rtlCol="false" tIns="0" lIns="0" bIns="0" rIns="0">
            <a:spAutoFit/>
          </a:bodyPr>
          <a:lstStyle/>
          <a:p>
            <a:pPr algn="ctr">
              <a:lnSpc>
                <a:spcPts val="5099"/>
              </a:lnSpc>
            </a:pPr>
            <a:r>
              <a:rPr lang="en-US" b="true" sz="5099" spc="-50">
                <a:solidFill>
                  <a:srgbClr val="303F80"/>
                </a:solidFill>
                <a:latin typeface="TT Rounds Condensed Bold"/>
                <a:ea typeface="TT Rounds Condensed Bold"/>
                <a:cs typeface="TT Rounds Condensed Bold"/>
                <a:sym typeface="TT Rounds Condensed Bold"/>
              </a:rPr>
              <a:t>Unique Motility</a:t>
            </a:r>
          </a:p>
        </p:txBody>
      </p:sp>
      <p:sp>
        <p:nvSpPr>
          <p:cNvPr name="TextBox 11" id="11"/>
          <p:cNvSpPr txBox="true"/>
          <p:nvPr/>
        </p:nvSpPr>
        <p:spPr>
          <a:xfrm rot="0">
            <a:off x="9055490" y="1557883"/>
            <a:ext cx="8159555" cy="3499485"/>
          </a:xfrm>
          <a:prstGeom prst="rect">
            <a:avLst/>
          </a:prstGeom>
        </p:spPr>
        <p:txBody>
          <a:bodyPr anchor="t" rtlCol="false" tIns="0" lIns="0" bIns="0" rIns="0">
            <a:spAutoFit/>
          </a:bodyPr>
          <a:lstStyle/>
          <a:p>
            <a:pPr algn="l" marL="582930" indent="-291465" lvl="1">
              <a:lnSpc>
                <a:spcPts val="3510"/>
              </a:lnSpc>
              <a:buFont typeface="Arial"/>
              <a:buChar char="•"/>
            </a:pPr>
            <a:r>
              <a:rPr lang="en-US" b="true" sz="2700">
                <a:solidFill>
                  <a:srgbClr val="000000"/>
                </a:solidFill>
                <a:latin typeface="TT Rounds Neue"/>
                <a:ea typeface="TT Rounds Neue"/>
                <a:cs typeface="TT Rounds Neue"/>
                <a:sym typeface="TT Rounds Neue"/>
              </a:rPr>
              <a:t>Spirochaetes have a distinct mode of movement adapted for viscous environments.</a:t>
            </a:r>
          </a:p>
          <a:p>
            <a:pPr algn="l" marL="582930" indent="-291465" lvl="1">
              <a:lnSpc>
                <a:spcPts val="3510"/>
              </a:lnSpc>
              <a:buFont typeface="Arial"/>
              <a:buChar char="•"/>
            </a:pPr>
            <a:r>
              <a:rPr lang="en-US" b="true" sz="2700">
                <a:solidFill>
                  <a:srgbClr val="000000"/>
                </a:solidFill>
                <a:latin typeface="TT Rounds Neue"/>
                <a:ea typeface="TT Rounds Neue"/>
                <a:cs typeface="TT Rounds Neue"/>
                <a:sym typeface="TT Rounds Neue"/>
              </a:rPr>
              <a:t>The rotation of axial fibrils causes the outer sheath to rotate in the opposite direction, enabling a corkscrew-like movement through liquids.</a:t>
            </a:r>
          </a:p>
          <a:p>
            <a:pPr algn="l" marL="582930" indent="-291465" lvl="1">
              <a:lnSpc>
                <a:spcPts val="3510"/>
              </a:lnSpc>
              <a:buFont typeface="Arial"/>
              <a:buChar char="•"/>
            </a:pPr>
            <a:r>
              <a:rPr lang="en-US" b="true" sz="2700">
                <a:solidFill>
                  <a:srgbClr val="000000"/>
                </a:solidFill>
                <a:latin typeface="TT Rounds Neue"/>
                <a:ea typeface="TT Rounds Neue"/>
                <a:cs typeface="TT Rounds Neue"/>
                <a:sym typeface="TT Rounds Neue"/>
              </a:rPr>
              <a:t>This motility also allows for flexing and crawling on solid surfaces.</a:t>
            </a:r>
          </a:p>
        </p:txBody>
      </p:sp>
      <p:grpSp>
        <p:nvGrpSpPr>
          <p:cNvPr name="Group 12" id="12"/>
          <p:cNvGrpSpPr/>
          <p:nvPr/>
        </p:nvGrpSpPr>
        <p:grpSpPr>
          <a:xfrm rot="0">
            <a:off x="293024" y="3086100"/>
            <a:ext cx="8115300" cy="4311154"/>
            <a:chOff x="0" y="0"/>
            <a:chExt cx="19498365" cy="10358268"/>
          </a:xfrm>
        </p:grpSpPr>
        <p:sp>
          <p:nvSpPr>
            <p:cNvPr name="Freeform 13" id="13"/>
            <p:cNvSpPr/>
            <p:nvPr/>
          </p:nvSpPr>
          <p:spPr>
            <a:xfrm flipH="false" flipV="false" rot="0">
              <a:off x="-19304" y="-3175"/>
              <a:ext cx="19524654" cy="10366015"/>
            </a:xfrm>
            <a:custGeom>
              <a:avLst/>
              <a:gdLst/>
              <a:ahLst/>
              <a:cxnLst/>
              <a:rect r="r" b="b" t="t" l="l"/>
              <a:pathLst>
                <a:path h="10366015" w="19524654">
                  <a:moveTo>
                    <a:pt x="19499889" y="9782323"/>
                  </a:moveTo>
                  <a:cubicBezTo>
                    <a:pt x="19478172" y="9899671"/>
                    <a:pt x="19429405" y="10050928"/>
                    <a:pt x="19344061" y="10134621"/>
                  </a:cubicBezTo>
                  <a:cubicBezTo>
                    <a:pt x="19158767" y="10316231"/>
                    <a:pt x="18792626" y="10336170"/>
                    <a:pt x="18385591" y="10312802"/>
                  </a:cubicBezTo>
                  <a:cubicBezTo>
                    <a:pt x="18093236" y="10296037"/>
                    <a:pt x="17890036" y="10338963"/>
                    <a:pt x="17597175" y="10341758"/>
                  </a:cubicBezTo>
                  <a:cubicBezTo>
                    <a:pt x="17298980" y="10344552"/>
                    <a:pt x="17163343" y="10345822"/>
                    <a:pt x="16865020" y="10348616"/>
                  </a:cubicBezTo>
                  <a:cubicBezTo>
                    <a:pt x="11529732" y="10351410"/>
                    <a:pt x="2587498" y="10354204"/>
                    <a:pt x="2289302" y="10356998"/>
                  </a:cubicBezTo>
                  <a:cubicBezTo>
                    <a:pt x="1995678" y="10359792"/>
                    <a:pt x="1701800" y="10366015"/>
                    <a:pt x="1408303" y="10355347"/>
                  </a:cubicBezTo>
                  <a:cubicBezTo>
                    <a:pt x="1260348" y="10350012"/>
                    <a:pt x="1112393" y="10339980"/>
                    <a:pt x="965454" y="10322199"/>
                  </a:cubicBezTo>
                  <a:cubicBezTo>
                    <a:pt x="844931" y="10307595"/>
                    <a:pt x="723900" y="10289561"/>
                    <a:pt x="607949" y="10252858"/>
                  </a:cubicBezTo>
                  <a:cubicBezTo>
                    <a:pt x="501777" y="10219330"/>
                    <a:pt x="399542" y="10170054"/>
                    <a:pt x="315849" y="10095632"/>
                  </a:cubicBezTo>
                  <a:cubicBezTo>
                    <a:pt x="227203" y="10016765"/>
                    <a:pt x="170053" y="9911609"/>
                    <a:pt x="135636" y="9799087"/>
                  </a:cubicBezTo>
                  <a:cubicBezTo>
                    <a:pt x="98425" y="9677421"/>
                    <a:pt x="85852" y="9549532"/>
                    <a:pt x="71882" y="9423548"/>
                  </a:cubicBezTo>
                  <a:cubicBezTo>
                    <a:pt x="55626" y="9276862"/>
                    <a:pt x="40894" y="9130050"/>
                    <a:pt x="27813" y="8983112"/>
                  </a:cubicBezTo>
                  <a:cubicBezTo>
                    <a:pt x="14732" y="6516770"/>
                    <a:pt x="32004" y="562223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7772192" y="18796"/>
                  </a:cubicBezTo>
                  <a:cubicBezTo>
                    <a:pt x="16764817" y="17526"/>
                    <a:pt x="17030374" y="10541"/>
                    <a:pt x="17296059" y="5334"/>
                  </a:cubicBezTo>
                  <a:cubicBezTo>
                    <a:pt x="17569743" y="0"/>
                    <a:pt x="17843428" y="5334"/>
                    <a:pt x="18116985" y="10160"/>
                  </a:cubicBezTo>
                  <a:cubicBezTo>
                    <a:pt x="18394100" y="14986"/>
                    <a:pt x="18670707" y="13208"/>
                    <a:pt x="18947820" y="9144"/>
                  </a:cubicBezTo>
                  <a:cubicBezTo>
                    <a:pt x="19136669" y="6350"/>
                    <a:pt x="19382161" y="30734"/>
                    <a:pt x="19466233" y="230505"/>
                  </a:cubicBezTo>
                  <a:cubicBezTo>
                    <a:pt x="19490872" y="289052"/>
                    <a:pt x="19496968" y="353060"/>
                    <a:pt x="19498746" y="415925"/>
                  </a:cubicBezTo>
                  <a:cubicBezTo>
                    <a:pt x="19500904" y="488442"/>
                    <a:pt x="19500524" y="561086"/>
                    <a:pt x="19501285" y="633603"/>
                  </a:cubicBezTo>
                  <a:cubicBezTo>
                    <a:pt x="19502811" y="781558"/>
                    <a:pt x="19468139" y="1194054"/>
                    <a:pt x="19469790" y="3273485"/>
                  </a:cubicBezTo>
                  <a:cubicBezTo>
                    <a:pt x="19472965" y="9044325"/>
                    <a:pt x="19512336" y="9077854"/>
                    <a:pt x="19515384" y="9375796"/>
                  </a:cubicBezTo>
                  <a:cubicBezTo>
                    <a:pt x="19516779" y="9510924"/>
                    <a:pt x="19524655" y="9648719"/>
                    <a:pt x="19499889" y="9782323"/>
                  </a:cubicBezTo>
                  <a:close/>
                </a:path>
              </a:pathLst>
            </a:custGeom>
            <a:solidFill>
              <a:srgbClr val="D5DEE1"/>
            </a:solidFill>
          </p:spPr>
        </p:sp>
      </p:grpSp>
      <p:sp>
        <p:nvSpPr>
          <p:cNvPr name="TextBox 14" id="14"/>
          <p:cNvSpPr txBox="true"/>
          <p:nvPr/>
        </p:nvSpPr>
        <p:spPr>
          <a:xfrm rot="0">
            <a:off x="293024" y="3181350"/>
            <a:ext cx="5351238" cy="672465"/>
          </a:xfrm>
          <a:prstGeom prst="rect">
            <a:avLst/>
          </a:prstGeom>
        </p:spPr>
        <p:txBody>
          <a:bodyPr anchor="t" rtlCol="false" tIns="0" lIns="0" bIns="0" rIns="0">
            <a:spAutoFit/>
          </a:bodyPr>
          <a:lstStyle/>
          <a:p>
            <a:pPr algn="ctr">
              <a:lnSpc>
                <a:spcPts val="5099"/>
              </a:lnSpc>
            </a:pPr>
            <a:r>
              <a:rPr lang="en-US" b="true" sz="5099" spc="-50">
                <a:solidFill>
                  <a:srgbClr val="303F80"/>
                </a:solidFill>
                <a:latin typeface="TT Rounds Condensed Bold"/>
                <a:ea typeface="TT Rounds Condensed Bold"/>
                <a:cs typeface="TT Rounds Condensed Bold"/>
                <a:sym typeface="TT Rounds Condensed Bold"/>
              </a:rPr>
              <a:t>Ecological Diversity</a:t>
            </a:r>
          </a:p>
        </p:txBody>
      </p:sp>
      <p:sp>
        <p:nvSpPr>
          <p:cNvPr name="TextBox 15" id="15"/>
          <p:cNvSpPr txBox="true"/>
          <p:nvPr/>
        </p:nvSpPr>
        <p:spPr>
          <a:xfrm rot="0">
            <a:off x="337279" y="4279811"/>
            <a:ext cx="8115300" cy="2513330"/>
          </a:xfrm>
          <a:prstGeom prst="rect">
            <a:avLst/>
          </a:prstGeom>
        </p:spPr>
        <p:txBody>
          <a:bodyPr anchor="t" rtlCol="false" tIns="0" lIns="0" bIns="0" rIns="0">
            <a:spAutoFit/>
          </a:bodyPr>
          <a:lstStyle/>
          <a:p>
            <a:pPr algn="l" marL="669288" indent="-334644" lvl="1">
              <a:lnSpc>
                <a:spcPts val="4029"/>
              </a:lnSpc>
              <a:buFont typeface="Arial"/>
              <a:buChar char="•"/>
            </a:pPr>
            <a:r>
              <a:rPr lang="en-US" b="true" sz="3099">
                <a:solidFill>
                  <a:srgbClr val="000000"/>
                </a:solidFill>
                <a:latin typeface="TT Rounds Neue"/>
                <a:ea typeface="TT Rounds Neue"/>
                <a:cs typeface="TT Rounds Neue"/>
                <a:sym typeface="TT Rounds Neue"/>
              </a:rPr>
              <a:t>Spirochaetes are ecologically diverse, inhabiting various environments from mud to the human mouth.</a:t>
            </a:r>
          </a:p>
          <a:p>
            <a:pPr algn="l" marL="669288" indent="-334644" lvl="1">
              <a:lnSpc>
                <a:spcPts val="4029"/>
              </a:lnSpc>
              <a:buFont typeface="Arial"/>
              <a:buChar char="•"/>
            </a:pPr>
            <a:r>
              <a:rPr lang="en-US" b="true" sz="3099">
                <a:solidFill>
                  <a:srgbClr val="000000"/>
                </a:solidFill>
                <a:latin typeface="TT Rounds Neue"/>
                <a:ea typeface="TT Rounds Neue"/>
                <a:cs typeface="TT Rounds Neue"/>
                <a:sym typeface="TT Rounds Neue"/>
              </a:rPr>
              <a:t>Genera such as Spirochaeta are free-living and typically grow in anaerobic muds.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5DEE1"/>
        </a:solidFill>
      </p:bgPr>
    </p:bg>
    <p:spTree>
      <p:nvGrpSpPr>
        <p:cNvPr id="1" name=""/>
        <p:cNvGrpSpPr/>
        <p:nvPr/>
      </p:nvGrpSpPr>
      <p:grpSpPr>
        <a:xfrm>
          <a:off x="0" y="0"/>
          <a:ext cx="0" cy="0"/>
          <a:chOff x="0" y="0"/>
          <a:chExt cx="0" cy="0"/>
        </a:xfrm>
      </p:grpSpPr>
      <p:grpSp>
        <p:nvGrpSpPr>
          <p:cNvPr name="Group 2" id="2"/>
          <p:cNvGrpSpPr/>
          <p:nvPr/>
        </p:nvGrpSpPr>
        <p:grpSpPr>
          <a:xfrm rot="0">
            <a:off x="650484" y="1028700"/>
            <a:ext cx="16987032" cy="8857025"/>
            <a:chOff x="0" y="0"/>
            <a:chExt cx="11582253" cy="6038977"/>
          </a:xfrm>
        </p:grpSpPr>
        <p:sp>
          <p:nvSpPr>
            <p:cNvPr name="Freeform 3" id="3"/>
            <p:cNvSpPr/>
            <p:nvPr/>
          </p:nvSpPr>
          <p:spPr>
            <a:xfrm flipH="false" flipV="false" rot="0">
              <a:off x="-50165" y="-508"/>
              <a:ext cx="11646642" cy="6042406"/>
            </a:xfrm>
            <a:custGeom>
              <a:avLst/>
              <a:gdLst/>
              <a:ahLst/>
              <a:cxnLst/>
              <a:rect r="r" b="b" t="t" l="l"/>
              <a:pathLst>
                <a:path h="6042406" w="11646642">
                  <a:moveTo>
                    <a:pt x="11628227" y="4835906"/>
                  </a:moveTo>
                  <a:cubicBezTo>
                    <a:pt x="11614510" y="5141214"/>
                    <a:pt x="11574632" y="5478907"/>
                    <a:pt x="11364574" y="5718175"/>
                  </a:cubicBezTo>
                  <a:cubicBezTo>
                    <a:pt x="11281897" y="5812409"/>
                    <a:pt x="11174582" y="5881116"/>
                    <a:pt x="11056345" y="5921502"/>
                  </a:cubicBezTo>
                  <a:cubicBezTo>
                    <a:pt x="10945220" y="5959475"/>
                    <a:pt x="10829269" y="5967476"/>
                    <a:pt x="10712937" y="5974842"/>
                  </a:cubicBezTo>
                  <a:cubicBezTo>
                    <a:pt x="10458556" y="5990971"/>
                    <a:pt x="10203921" y="6005957"/>
                    <a:pt x="9949286" y="6017895"/>
                  </a:cubicBezTo>
                  <a:cubicBezTo>
                    <a:pt x="9510789" y="6031738"/>
                    <a:pt x="8326351" y="6042406"/>
                    <a:pt x="7140897" y="6038469"/>
                  </a:cubicBezTo>
                  <a:cubicBezTo>
                    <a:pt x="6065659" y="6034913"/>
                    <a:pt x="4990928" y="6023610"/>
                    <a:pt x="3915689" y="6018149"/>
                  </a:cubicBezTo>
                  <a:cubicBezTo>
                    <a:pt x="3167542" y="6014339"/>
                    <a:pt x="2419396" y="6010402"/>
                    <a:pt x="1903222" y="6012815"/>
                  </a:cubicBezTo>
                  <a:cubicBezTo>
                    <a:pt x="1724279" y="6015101"/>
                    <a:pt x="1545209" y="6019165"/>
                    <a:pt x="1366266" y="6013196"/>
                  </a:cubicBezTo>
                  <a:cubicBezTo>
                    <a:pt x="1203325" y="6007735"/>
                    <a:pt x="1034288" y="5998083"/>
                    <a:pt x="877824" y="5948553"/>
                  </a:cubicBezTo>
                  <a:cubicBezTo>
                    <a:pt x="717296" y="5897753"/>
                    <a:pt x="571881" y="5804281"/>
                    <a:pt x="459994" y="5678297"/>
                  </a:cubicBezTo>
                  <a:cubicBezTo>
                    <a:pt x="340233" y="5543550"/>
                    <a:pt x="253238" y="5374132"/>
                    <a:pt x="219710" y="5196713"/>
                  </a:cubicBezTo>
                  <a:cubicBezTo>
                    <a:pt x="199390" y="5089271"/>
                    <a:pt x="195072" y="4979670"/>
                    <a:pt x="194056" y="4870577"/>
                  </a:cubicBezTo>
                  <a:cubicBezTo>
                    <a:pt x="192913" y="4755388"/>
                    <a:pt x="193040" y="4640072"/>
                    <a:pt x="191897" y="4524883"/>
                  </a:cubicBezTo>
                  <a:cubicBezTo>
                    <a:pt x="187452" y="4049522"/>
                    <a:pt x="175260" y="3574288"/>
                    <a:pt x="155702" y="3099308"/>
                  </a:cubicBezTo>
                  <a:cubicBezTo>
                    <a:pt x="136144" y="2626360"/>
                    <a:pt x="109093" y="215353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3342771" y="1016"/>
                    <a:pt x="5037656" y="508"/>
                  </a:cubicBezTo>
                  <a:cubicBezTo>
                    <a:pt x="6770126" y="0"/>
                    <a:pt x="8502596" y="8509"/>
                    <a:pt x="9834224" y="20447"/>
                  </a:cubicBezTo>
                  <a:cubicBezTo>
                    <a:pt x="10062697" y="26797"/>
                    <a:pt x="10291044" y="34036"/>
                    <a:pt x="10519517" y="41783"/>
                  </a:cubicBezTo>
                  <a:cubicBezTo>
                    <a:pt x="10625816" y="45339"/>
                    <a:pt x="10732877" y="45339"/>
                    <a:pt x="10838413" y="60325"/>
                  </a:cubicBezTo>
                  <a:cubicBezTo>
                    <a:pt x="10930488" y="73406"/>
                    <a:pt x="11020785" y="97409"/>
                    <a:pt x="11106510" y="133604"/>
                  </a:cubicBezTo>
                  <a:cubicBezTo>
                    <a:pt x="11234399" y="187579"/>
                    <a:pt x="11376767" y="273050"/>
                    <a:pt x="11436583" y="404368"/>
                  </a:cubicBezTo>
                  <a:cubicBezTo>
                    <a:pt x="11486113" y="513207"/>
                    <a:pt x="11505036" y="634619"/>
                    <a:pt x="11519769" y="752348"/>
                  </a:cubicBezTo>
                  <a:cubicBezTo>
                    <a:pt x="11554185" y="1026287"/>
                    <a:pt x="11552916" y="1304036"/>
                    <a:pt x="11551265" y="1579753"/>
                  </a:cubicBezTo>
                  <a:cubicBezTo>
                    <a:pt x="11549233" y="1908302"/>
                    <a:pt x="11550757" y="2236851"/>
                    <a:pt x="11548470" y="2565527"/>
                  </a:cubicBezTo>
                  <a:cubicBezTo>
                    <a:pt x="11545931" y="2915666"/>
                    <a:pt x="11553678" y="3265170"/>
                    <a:pt x="11575521" y="3614674"/>
                  </a:cubicBezTo>
                  <a:cubicBezTo>
                    <a:pt x="11600794" y="4021836"/>
                    <a:pt x="11646642" y="4427347"/>
                    <a:pt x="11628227" y="4835906"/>
                  </a:cubicBezTo>
                  <a:close/>
                </a:path>
              </a:pathLst>
            </a:custGeom>
            <a:solidFill>
              <a:srgbClr val="FFF8ED"/>
            </a:solidFill>
          </p:spPr>
        </p:sp>
      </p:grpSp>
      <p:sp>
        <p:nvSpPr>
          <p:cNvPr name="Freeform 4" id="4"/>
          <p:cNvSpPr/>
          <p:nvPr/>
        </p:nvSpPr>
        <p:spPr>
          <a:xfrm flipH="false" flipV="false" rot="-9387507">
            <a:off x="7092609" y="8565651"/>
            <a:ext cx="5813856" cy="3541167"/>
          </a:xfrm>
          <a:custGeom>
            <a:avLst/>
            <a:gdLst/>
            <a:ahLst/>
            <a:cxnLst/>
            <a:rect r="r" b="b" t="t" l="l"/>
            <a:pathLst>
              <a:path h="3541167" w="5813856">
                <a:moveTo>
                  <a:pt x="0" y="0"/>
                </a:moveTo>
                <a:lnTo>
                  <a:pt x="5813856" y="0"/>
                </a:lnTo>
                <a:lnTo>
                  <a:pt x="5813856" y="3541166"/>
                </a:lnTo>
                <a:lnTo>
                  <a:pt x="0" y="354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50941">
            <a:off x="14085441" y="-431053"/>
            <a:ext cx="5316982" cy="2919507"/>
          </a:xfrm>
          <a:custGeom>
            <a:avLst/>
            <a:gdLst/>
            <a:ahLst/>
            <a:cxnLst/>
            <a:rect r="r" b="b" t="t" l="l"/>
            <a:pathLst>
              <a:path h="2919507" w="5316982">
                <a:moveTo>
                  <a:pt x="0" y="0"/>
                </a:moveTo>
                <a:lnTo>
                  <a:pt x="5316982" y="0"/>
                </a:lnTo>
                <a:lnTo>
                  <a:pt x="5316982" y="2919506"/>
                </a:lnTo>
                <a:lnTo>
                  <a:pt x="0" y="2919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032858" y="7352845"/>
            <a:ext cx="1711074" cy="1521301"/>
          </a:xfrm>
          <a:custGeom>
            <a:avLst/>
            <a:gdLst/>
            <a:ahLst/>
            <a:cxnLst/>
            <a:rect r="r" b="b" t="t" l="l"/>
            <a:pathLst>
              <a:path h="1521301" w="1711074">
                <a:moveTo>
                  <a:pt x="0" y="0"/>
                </a:moveTo>
                <a:lnTo>
                  <a:pt x="1711074" y="0"/>
                </a:lnTo>
                <a:lnTo>
                  <a:pt x="1711074" y="1521301"/>
                </a:lnTo>
                <a:lnTo>
                  <a:pt x="0" y="15213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288463" y="1321135"/>
            <a:ext cx="1711074" cy="1521301"/>
          </a:xfrm>
          <a:custGeom>
            <a:avLst/>
            <a:gdLst/>
            <a:ahLst/>
            <a:cxnLst/>
            <a:rect r="r" b="b" t="t" l="l"/>
            <a:pathLst>
              <a:path h="1521301" w="1711074">
                <a:moveTo>
                  <a:pt x="0" y="0"/>
                </a:moveTo>
                <a:lnTo>
                  <a:pt x="1711074" y="0"/>
                </a:lnTo>
                <a:lnTo>
                  <a:pt x="1711074" y="1521301"/>
                </a:lnTo>
                <a:lnTo>
                  <a:pt x="0" y="15213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548402" y="1249161"/>
            <a:ext cx="13191195" cy="8416102"/>
          </a:xfrm>
          <a:custGeom>
            <a:avLst/>
            <a:gdLst/>
            <a:ahLst/>
            <a:cxnLst/>
            <a:rect r="r" b="b" t="t" l="l"/>
            <a:pathLst>
              <a:path h="8416102" w="13191195">
                <a:moveTo>
                  <a:pt x="0" y="0"/>
                </a:moveTo>
                <a:lnTo>
                  <a:pt x="13191196" y="0"/>
                </a:lnTo>
                <a:lnTo>
                  <a:pt x="13191196" y="8416102"/>
                </a:lnTo>
                <a:lnTo>
                  <a:pt x="0" y="8416102"/>
                </a:lnTo>
                <a:lnTo>
                  <a:pt x="0" y="0"/>
                </a:lnTo>
                <a:close/>
              </a:path>
            </a:pathLst>
          </a:custGeom>
          <a:blipFill>
            <a:blip r:embed="rId8"/>
            <a:stretch>
              <a:fillRect l="0" t="0" r="0" b="0"/>
            </a:stretch>
          </a:blipFill>
          <a:ln w="123825" cap="sq">
            <a:solidFill>
              <a:srgbClr val="BFD0D8"/>
            </a:solidFill>
            <a:prstDash val="solid"/>
            <a:miter/>
          </a:ln>
        </p:spPr>
      </p:sp>
      <p:sp>
        <p:nvSpPr>
          <p:cNvPr name="TextBox 9" id="9"/>
          <p:cNvSpPr txBox="true"/>
          <p:nvPr/>
        </p:nvSpPr>
        <p:spPr>
          <a:xfrm rot="0">
            <a:off x="3572221" y="356235"/>
            <a:ext cx="11143557" cy="672465"/>
          </a:xfrm>
          <a:prstGeom prst="rect">
            <a:avLst/>
          </a:prstGeom>
        </p:spPr>
        <p:txBody>
          <a:bodyPr anchor="t" rtlCol="false" tIns="0" lIns="0" bIns="0" rIns="0">
            <a:spAutoFit/>
          </a:bodyPr>
          <a:lstStyle/>
          <a:p>
            <a:pPr algn="ctr">
              <a:lnSpc>
                <a:spcPts val="5099"/>
              </a:lnSpc>
            </a:pPr>
            <a:r>
              <a:rPr lang="en-US" b="true" sz="5099" spc="-50">
                <a:solidFill>
                  <a:srgbClr val="303F80"/>
                </a:solidFill>
                <a:latin typeface="TT Rounds Condensed Bold"/>
                <a:ea typeface="TT Rounds Condensed Bold"/>
                <a:cs typeface="TT Rounds Condensed Bold"/>
                <a:sym typeface="TT Rounds Condensed Bold"/>
              </a:rPr>
              <a:t>Characteristics of Spirochete Genera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544625">
            <a:off x="6485509" y="-1564101"/>
            <a:ext cx="5316982" cy="2919507"/>
          </a:xfrm>
          <a:custGeom>
            <a:avLst/>
            <a:gdLst/>
            <a:ahLst/>
            <a:cxnLst/>
            <a:rect r="r" b="b" t="t" l="l"/>
            <a:pathLst>
              <a:path h="2919507" w="5316982">
                <a:moveTo>
                  <a:pt x="0" y="0"/>
                </a:moveTo>
                <a:lnTo>
                  <a:pt x="5316982" y="0"/>
                </a:lnTo>
                <a:lnTo>
                  <a:pt x="5316982" y="2919507"/>
                </a:lnTo>
                <a:lnTo>
                  <a:pt x="0" y="2919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7961350" cy="10287000"/>
            <a:chOff x="0" y="0"/>
            <a:chExt cx="2096816" cy="2709333"/>
          </a:xfrm>
        </p:grpSpPr>
        <p:sp>
          <p:nvSpPr>
            <p:cNvPr name="Freeform 4" id="4"/>
            <p:cNvSpPr/>
            <p:nvPr/>
          </p:nvSpPr>
          <p:spPr>
            <a:xfrm flipH="false" flipV="false" rot="0">
              <a:off x="0" y="0"/>
              <a:ext cx="2096816" cy="2709333"/>
            </a:xfrm>
            <a:custGeom>
              <a:avLst/>
              <a:gdLst/>
              <a:ahLst/>
              <a:cxnLst/>
              <a:rect r="r" b="b" t="t" l="l"/>
              <a:pathLst>
                <a:path h="2709333" w="2096816">
                  <a:moveTo>
                    <a:pt x="0" y="0"/>
                  </a:moveTo>
                  <a:lnTo>
                    <a:pt x="2096816" y="0"/>
                  </a:lnTo>
                  <a:lnTo>
                    <a:pt x="2096816" y="2709333"/>
                  </a:lnTo>
                  <a:lnTo>
                    <a:pt x="0" y="2709333"/>
                  </a:lnTo>
                  <a:close/>
                </a:path>
              </a:pathLst>
            </a:custGeom>
            <a:solidFill>
              <a:srgbClr val="DCE6BF"/>
            </a:solidFill>
          </p:spPr>
        </p:sp>
        <p:sp>
          <p:nvSpPr>
            <p:cNvPr name="TextBox 5" id="5"/>
            <p:cNvSpPr txBox="true"/>
            <p:nvPr/>
          </p:nvSpPr>
          <p:spPr>
            <a:xfrm>
              <a:off x="0" y="9525"/>
              <a:ext cx="2096816" cy="2699808"/>
            </a:xfrm>
            <a:prstGeom prst="rect">
              <a:avLst/>
            </a:prstGeom>
          </p:spPr>
          <p:txBody>
            <a:bodyPr anchor="ctr" rtlCol="false" tIns="50800" lIns="50800" bIns="50800" rIns="50800"/>
            <a:lstStyle/>
            <a:p>
              <a:pPr algn="ctr">
                <a:lnSpc>
                  <a:spcPts val="2200"/>
                </a:lnSpc>
              </a:pPr>
            </a:p>
          </p:txBody>
        </p:sp>
      </p:grpSp>
      <p:sp>
        <p:nvSpPr>
          <p:cNvPr name="Freeform 6" id="6"/>
          <p:cNvSpPr/>
          <p:nvPr/>
        </p:nvSpPr>
        <p:spPr>
          <a:xfrm flipH="false" flipV="false" rot="-10096856">
            <a:off x="14866871" y="8516417"/>
            <a:ext cx="5813856" cy="3541167"/>
          </a:xfrm>
          <a:custGeom>
            <a:avLst/>
            <a:gdLst/>
            <a:ahLst/>
            <a:cxnLst/>
            <a:rect r="r" b="b" t="t" l="l"/>
            <a:pathLst>
              <a:path h="3541167" w="5813856">
                <a:moveTo>
                  <a:pt x="0" y="0"/>
                </a:moveTo>
                <a:lnTo>
                  <a:pt x="5813856" y="0"/>
                </a:lnTo>
                <a:lnTo>
                  <a:pt x="5813856" y="3541166"/>
                </a:lnTo>
                <a:lnTo>
                  <a:pt x="0" y="3541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322469" y="-104347"/>
            <a:ext cx="1711074" cy="1521301"/>
          </a:xfrm>
          <a:custGeom>
            <a:avLst/>
            <a:gdLst/>
            <a:ahLst/>
            <a:cxnLst/>
            <a:rect r="r" b="b" t="t" l="l"/>
            <a:pathLst>
              <a:path h="1521301" w="1711074">
                <a:moveTo>
                  <a:pt x="0" y="0"/>
                </a:moveTo>
                <a:lnTo>
                  <a:pt x="1711075" y="0"/>
                </a:lnTo>
                <a:lnTo>
                  <a:pt x="1711075" y="1521300"/>
                </a:lnTo>
                <a:lnTo>
                  <a:pt x="0" y="1521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82374" y="4245718"/>
            <a:ext cx="1832655" cy="1629396"/>
          </a:xfrm>
          <a:custGeom>
            <a:avLst/>
            <a:gdLst/>
            <a:ahLst/>
            <a:cxnLst/>
            <a:rect r="r" b="b" t="t" l="l"/>
            <a:pathLst>
              <a:path h="1629396" w="1832655">
                <a:moveTo>
                  <a:pt x="0" y="0"/>
                </a:moveTo>
                <a:lnTo>
                  <a:pt x="1832654" y="0"/>
                </a:lnTo>
                <a:lnTo>
                  <a:pt x="1832654" y="1629397"/>
                </a:lnTo>
                <a:lnTo>
                  <a:pt x="0" y="16293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817305" y="9057513"/>
            <a:ext cx="1832655" cy="1629396"/>
          </a:xfrm>
          <a:custGeom>
            <a:avLst/>
            <a:gdLst/>
            <a:ahLst/>
            <a:cxnLst/>
            <a:rect r="r" b="b" t="t" l="l"/>
            <a:pathLst>
              <a:path h="1629396" w="1832655">
                <a:moveTo>
                  <a:pt x="0" y="0"/>
                </a:moveTo>
                <a:lnTo>
                  <a:pt x="1832654" y="0"/>
                </a:lnTo>
                <a:lnTo>
                  <a:pt x="1832654" y="1629396"/>
                </a:lnTo>
                <a:lnTo>
                  <a:pt x="0" y="16293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8965386" y="1756537"/>
            <a:ext cx="7926973" cy="7037450"/>
            <a:chOff x="0" y="0"/>
            <a:chExt cx="6346952" cy="5634731"/>
          </a:xfrm>
        </p:grpSpPr>
        <p:sp>
          <p:nvSpPr>
            <p:cNvPr name="Freeform 11" id="11"/>
            <p:cNvSpPr/>
            <p:nvPr/>
          </p:nvSpPr>
          <p:spPr>
            <a:xfrm flipH="false" flipV="false" rot="0">
              <a:off x="-95250" y="0"/>
              <a:ext cx="6455029" cy="5673720"/>
            </a:xfrm>
            <a:custGeom>
              <a:avLst/>
              <a:gdLst/>
              <a:ahLst/>
              <a:cxnLst/>
              <a:rect r="r" b="b" t="t" l="l"/>
              <a:pathLst>
                <a:path h="5673720" w="6455029">
                  <a:moveTo>
                    <a:pt x="6422771" y="5177889"/>
                  </a:moveTo>
                  <a:cubicBezTo>
                    <a:pt x="6422771" y="5177889"/>
                    <a:pt x="6422898" y="5177889"/>
                    <a:pt x="6422898" y="5177743"/>
                  </a:cubicBezTo>
                  <a:cubicBezTo>
                    <a:pt x="6423660" y="5178470"/>
                    <a:pt x="6425184" y="5180069"/>
                    <a:pt x="6430391" y="5184866"/>
                  </a:cubicBezTo>
                  <a:cubicBezTo>
                    <a:pt x="6430391" y="5184865"/>
                    <a:pt x="6430264" y="5184720"/>
                    <a:pt x="6422771" y="5177889"/>
                  </a:cubicBezTo>
                  <a:close/>
                  <a:moveTo>
                    <a:pt x="6442202" y="4753605"/>
                  </a:moveTo>
                  <a:cubicBezTo>
                    <a:pt x="6412357" y="3481044"/>
                    <a:pt x="6434963" y="2142930"/>
                    <a:pt x="6434963" y="918482"/>
                  </a:cubicBezTo>
                  <a:cubicBezTo>
                    <a:pt x="6429756" y="638097"/>
                    <a:pt x="6423025" y="266286"/>
                    <a:pt x="6435471" y="0"/>
                  </a:cubicBezTo>
                  <a:cubicBezTo>
                    <a:pt x="6340856" y="50147"/>
                    <a:pt x="6292723" y="20204"/>
                    <a:pt x="6189345" y="34739"/>
                  </a:cubicBezTo>
                  <a:cubicBezTo>
                    <a:pt x="6158230" y="62502"/>
                    <a:pt x="6113653" y="109014"/>
                    <a:pt x="6032754" y="115410"/>
                  </a:cubicBezTo>
                  <a:cubicBezTo>
                    <a:pt x="6051296" y="160324"/>
                    <a:pt x="5826633" y="135323"/>
                    <a:pt x="5609463" y="161341"/>
                  </a:cubicBezTo>
                  <a:cubicBezTo>
                    <a:pt x="5598033" y="189685"/>
                    <a:pt x="5531739" y="119625"/>
                    <a:pt x="5356733" y="116573"/>
                  </a:cubicBezTo>
                  <a:cubicBezTo>
                    <a:pt x="5354828" y="135178"/>
                    <a:pt x="5116703" y="175586"/>
                    <a:pt x="4944872" y="115555"/>
                  </a:cubicBezTo>
                  <a:cubicBezTo>
                    <a:pt x="4882007" y="184888"/>
                    <a:pt x="4821047" y="143027"/>
                    <a:pt x="4739132" y="138957"/>
                  </a:cubicBezTo>
                  <a:cubicBezTo>
                    <a:pt x="4621657" y="165411"/>
                    <a:pt x="4459605" y="142155"/>
                    <a:pt x="4311396" y="196953"/>
                  </a:cubicBezTo>
                  <a:cubicBezTo>
                    <a:pt x="4219067" y="152475"/>
                    <a:pt x="4027424" y="227767"/>
                    <a:pt x="3931031" y="225151"/>
                  </a:cubicBezTo>
                  <a:cubicBezTo>
                    <a:pt x="3885819" y="156545"/>
                    <a:pt x="3722116" y="403062"/>
                    <a:pt x="3575812" y="347538"/>
                  </a:cubicBezTo>
                  <a:cubicBezTo>
                    <a:pt x="3504692" y="406987"/>
                    <a:pt x="3449828" y="428499"/>
                    <a:pt x="3392551" y="395795"/>
                  </a:cubicBezTo>
                  <a:cubicBezTo>
                    <a:pt x="3287395" y="424429"/>
                    <a:pt x="3172714" y="417307"/>
                    <a:pt x="3055874" y="394486"/>
                  </a:cubicBezTo>
                  <a:cubicBezTo>
                    <a:pt x="3009519" y="400446"/>
                    <a:pt x="2957830" y="437801"/>
                    <a:pt x="2883535" y="411638"/>
                  </a:cubicBezTo>
                  <a:cubicBezTo>
                    <a:pt x="2783459" y="449575"/>
                    <a:pt x="2630551" y="502629"/>
                    <a:pt x="2468118" y="502047"/>
                  </a:cubicBezTo>
                  <a:cubicBezTo>
                    <a:pt x="2441702" y="534025"/>
                    <a:pt x="2397633" y="525013"/>
                    <a:pt x="2349754" y="560043"/>
                  </a:cubicBezTo>
                  <a:cubicBezTo>
                    <a:pt x="2347341" y="536496"/>
                    <a:pt x="2297049" y="545508"/>
                    <a:pt x="2277745" y="551176"/>
                  </a:cubicBezTo>
                  <a:cubicBezTo>
                    <a:pt x="2273300" y="536496"/>
                    <a:pt x="2252853" y="517019"/>
                    <a:pt x="2239772" y="547543"/>
                  </a:cubicBezTo>
                  <a:cubicBezTo>
                    <a:pt x="2202434" y="501466"/>
                    <a:pt x="2004060" y="607573"/>
                    <a:pt x="1715516" y="650016"/>
                  </a:cubicBezTo>
                  <a:cubicBezTo>
                    <a:pt x="1618234" y="664551"/>
                    <a:pt x="1545209" y="670511"/>
                    <a:pt x="1430909" y="678650"/>
                  </a:cubicBezTo>
                  <a:cubicBezTo>
                    <a:pt x="1360170" y="616876"/>
                    <a:pt x="1274572" y="695511"/>
                    <a:pt x="1200531" y="712518"/>
                  </a:cubicBezTo>
                  <a:cubicBezTo>
                    <a:pt x="1082929" y="643620"/>
                    <a:pt x="928116" y="790136"/>
                    <a:pt x="767588" y="722838"/>
                  </a:cubicBezTo>
                  <a:cubicBezTo>
                    <a:pt x="607822" y="793769"/>
                    <a:pt x="508000" y="745803"/>
                    <a:pt x="282829" y="759757"/>
                  </a:cubicBezTo>
                  <a:cubicBezTo>
                    <a:pt x="0" y="837666"/>
                    <a:pt x="151511" y="247680"/>
                    <a:pt x="95250" y="3720149"/>
                  </a:cubicBezTo>
                  <a:cubicBezTo>
                    <a:pt x="123825" y="3732649"/>
                    <a:pt x="93091" y="4506070"/>
                    <a:pt x="111887" y="5449552"/>
                  </a:cubicBezTo>
                  <a:cubicBezTo>
                    <a:pt x="91059" y="5474407"/>
                    <a:pt x="116205" y="5549700"/>
                    <a:pt x="181229" y="5520629"/>
                  </a:cubicBezTo>
                  <a:cubicBezTo>
                    <a:pt x="204343" y="5553043"/>
                    <a:pt x="228600" y="5563218"/>
                    <a:pt x="292862" y="5579642"/>
                  </a:cubicBezTo>
                  <a:cubicBezTo>
                    <a:pt x="333756" y="5614672"/>
                    <a:pt x="448437" y="5531386"/>
                    <a:pt x="539496" y="5596649"/>
                  </a:cubicBezTo>
                  <a:cubicBezTo>
                    <a:pt x="569341" y="5562927"/>
                    <a:pt x="583057" y="5620341"/>
                    <a:pt x="613410" y="5600573"/>
                  </a:cubicBezTo>
                  <a:cubicBezTo>
                    <a:pt x="621157" y="5602027"/>
                    <a:pt x="668782" y="5540542"/>
                    <a:pt x="680720" y="5588800"/>
                  </a:cubicBezTo>
                  <a:cubicBezTo>
                    <a:pt x="757809" y="5665846"/>
                    <a:pt x="900303" y="5611911"/>
                    <a:pt x="993902" y="5589817"/>
                  </a:cubicBezTo>
                  <a:cubicBezTo>
                    <a:pt x="1086866" y="5622812"/>
                    <a:pt x="1139190" y="5660512"/>
                    <a:pt x="1366520" y="5604062"/>
                  </a:cubicBezTo>
                  <a:cubicBezTo>
                    <a:pt x="1497711" y="5662290"/>
                    <a:pt x="1581785" y="5574846"/>
                    <a:pt x="1699006" y="5514670"/>
                  </a:cubicBezTo>
                  <a:cubicBezTo>
                    <a:pt x="1786763" y="5586038"/>
                    <a:pt x="1907413" y="5548392"/>
                    <a:pt x="2122424" y="5565398"/>
                  </a:cubicBezTo>
                  <a:cubicBezTo>
                    <a:pt x="2186940" y="5567869"/>
                    <a:pt x="2258568" y="5673720"/>
                    <a:pt x="2339086" y="5573974"/>
                  </a:cubicBezTo>
                  <a:cubicBezTo>
                    <a:pt x="2389251" y="5631533"/>
                    <a:pt x="2513965" y="5554206"/>
                    <a:pt x="2692527" y="5590253"/>
                  </a:cubicBezTo>
                  <a:cubicBezTo>
                    <a:pt x="2805176" y="5478913"/>
                    <a:pt x="2926461" y="5592143"/>
                    <a:pt x="3066669" y="5503478"/>
                  </a:cubicBezTo>
                  <a:cubicBezTo>
                    <a:pt x="3127502" y="5513653"/>
                    <a:pt x="3182239" y="5411470"/>
                    <a:pt x="3263646" y="5422662"/>
                  </a:cubicBezTo>
                  <a:cubicBezTo>
                    <a:pt x="3369691" y="5411034"/>
                    <a:pt x="3486023" y="5358997"/>
                    <a:pt x="3625723" y="5387196"/>
                  </a:cubicBezTo>
                  <a:cubicBezTo>
                    <a:pt x="3737483" y="5351439"/>
                    <a:pt x="3913886" y="5315101"/>
                    <a:pt x="4067302" y="5397225"/>
                  </a:cubicBezTo>
                  <a:cubicBezTo>
                    <a:pt x="4062476" y="5353038"/>
                    <a:pt x="4236212" y="5366846"/>
                    <a:pt x="4359021" y="5336904"/>
                  </a:cubicBezTo>
                  <a:cubicBezTo>
                    <a:pt x="4349242" y="5301002"/>
                    <a:pt x="4432935" y="5347078"/>
                    <a:pt x="4467352" y="5316409"/>
                  </a:cubicBezTo>
                  <a:cubicBezTo>
                    <a:pt x="4495800" y="5273676"/>
                    <a:pt x="4536186" y="5297804"/>
                    <a:pt x="4576445" y="5284141"/>
                  </a:cubicBezTo>
                  <a:cubicBezTo>
                    <a:pt x="4576064" y="5250419"/>
                    <a:pt x="4595749" y="5305944"/>
                    <a:pt x="4637913" y="5269606"/>
                  </a:cubicBezTo>
                  <a:cubicBezTo>
                    <a:pt x="4635500" y="5275856"/>
                    <a:pt x="4681601" y="5207250"/>
                    <a:pt x="4704715" y="5229925"/>
                  </a:cubicBezTo>
                  <a:cubicBezTo>
                    <a:pt x="4797171" y="5255361"/>
                    <a:pt x="4871720" y="5252890"/>
                    <a:pt x="4997704" y="5193441"/>
                  </a:cubicBezTo>
                  <a:cubicBezTo>
                    <a:pt x="5089271" y="5257396"/>
                    <a:pt x="5247005" y="5179051"/>
                    <a:pt x="5341493" y="5154196"/>
                  </a:cubicBezTo>
                  <a:cubicBezTo>
                    <a:pt x="5345811" y="5091695"/>
                    <a:pt x="5680202" y="5107102"/>
                    <a:pt x="5942965" y="5208267"/>
                  </a:cubicBezTo>
                  <a:cubicBezTo>
                    <a:pt x="6038596" y="5217133"/>
                    <a:pt x="6095365" y="5171057"/>
                    <a:pt x="6190869" y="5214372"/>
                  </a:cubicBezTo>
                  <a:cubicBezTo>
                    <a:pt x="6242050" y="5171929"/>
                    <a:pt x="6315837" y="5183412"/>
                    <a:pt x="6411214" y="5177743"/>
                  </a:cubicBezTo>
                  <a:cubicBezTo>
                    <a:pt x="6415786" y="5179923"/>
                    <a:pt x="6419469" y="5179923"/>
                    <a:pt x="6422644" y="5177889"/>
                  </a:cubicBezTo>
                  <a:cubicBezTo>
                    <a:pt x="6422136" y="5177453"/>
                    <a:pt x="6421755" y="5177162"/>
                    <a:pt x="6421247" y="5176581"/>
                  </a:cubicBezTo>
                  <a:cubicBezTo>
                    <a:pt x="6422136" y="5177162"/>
                    <a:pt x="6422263" y="5177162"/>
                    <a:pt x="6422771" y="5177743"/>
                  </a:cubicBezTo>
                  <a:cubicBezTo>
                    <a:pt x="6455029" y="5156231"/>
                    <a:pt x="6417691" y="4921923"/>
                    <a:pt x="6442202" y="4753605"/>
                  </a:cubicBezTo>
                  <a:close/>
                </a:path>
              </a:pathLst>
            </a:custGeom>
            <a:blipFill>
              <a:blip r:embed="rId10"/>
              <a:stretch>
                <a:fillRect l="0" t="-1437" r="0" b="-1466"/>
              </a:stretch>
            </a:blipFill>
          </p:spPr>
        </p:sp>
      </p:grpSp>
      <p:grpSp>
        <p:nvGrpSpPr>
          <p:cNvPr name="Group 12" id="12"/>
          <p:cNvGrpSpPr/>
          <p:nvPr/>
        </p:nvGrpSpPr>
        <p:grpSpPr>
          <a:xfrm rot="0">
            <a:off x="974245" y="1756537"/>
            <a:ext cx="6243001" cy="3517511"/>
            <a:chOff x="0" y="0"/>
            <a:chExt cx="15281995" cy="8610375"/>
          </a:xfrm>
        </p:grpSpPr>
        <p:sp>
          <p:nvSpPr>
            <p:cNvPr name="Freeform 13" id="13"/>
            <p:cNvSpPr/>
            <p:nvPr/>
          </p:nvSpPr>
          <p:spPr>
            <a:xfrm flipH="false" flipV="false" rot="0">
              <a:off x="-19304" y="-3175"/>
              <a:ext cx="15308284" cy="8618122"/>
            </a:xfrm>
            <a:custGeom>
              <a:avLst/>
              <a:gdLst/>
              <a:ahLst/>
              <a:cxnLst/>
              <a:rect r="r" b="b" t="t" l="l"/>
              <a:pathLst>
                <a:path h="8618122" w="15308284">
                  <a:moveTo>
                    <a:pt x="15283520" y="8034430"/>
                  </a:moveTo>
                  <a:cubicBezTo>
                    <a:pt x="15261803" y="8151778"/>
                    <a:pt x="15213034" y="8303035"/>
                    <a:pt x="15127690" y="8386728"/>
                  </a:cubicBezTo>
                  <a:cubicBezTo>
                    <a:pt x="14942398" y="8568338"/>
                    <a:pt x="14576256" y="8588277"/>
                    <a:pt x="14169222" y="8564909"/>
                  </a:cubicBezTo>
                  <a:cubicBezTo>
                    <a:pt x="13876867" y="8548145"/>
                    <a:pt x="13673667" y="8591071"/>
                    <a:pt x="13380805" y="8593865"/>
                  </a:cubicBezTo>
                  <a:cubicBezTo>
                    <a:pt x="13082609" y="8596659"/>
                    <a:pt x="12946973" y="8597929"/>
                    <a:pt x="12648650" y="8600723"/>
                  </a:cubicBezTo>
                  <a:cubicBezTo>
                    <a:pt x="8865752" y="8603517"/>
                    <a:pt x="2587498" y="8606311"/>
                    <a:pt x="2289302" y="8609105"/>
                  </a:cubicBezTo>
                  <a:cubicBezTo>
                    <a:pt x="1995678" y="8611899"/>
                    <a:pt x="1701800" y="8618122"/>
                    <a:pt x="1408303" y="8607454"/>
                  </a:cubicBezTo>
                  <a:cubicBezTo>
                    <a:pt x="1260348" y="8602120"/>
                    <a:pt x="1112393" y="8592087"/>
                    <a:pt x="965454" y="8574307"/>
                  </a:cubicBezTo>
                  <a:cubicBezTo>
                    <a:pt x="844931" y="8559702"/>
                    <a:pt x="723900" y="8541668"/>
                    <a:pt x="607949" y="8504965"/>
                  </a:cubicBezTo>
                  <a:cubicBezTo>
                    <a:pt x="501777" y="8471437"/>
                    <a:pt x="399542" y="8422161"/>
                    <a:pt x="315849" y="8347739"/>
                  </a:cubicBezTo>
                  <a:cubicBezTo>
                    <a:pt x="227203" y="8268872"/>
                    <a:pt x="170053" y="8163716"/>
                    <a:pt x="135636" y="8051194"/>
                  </a:cubicBezTo>
                  <a:cubicBezTo>
                    <a:pt x="98425" y="7929528"/>
                    <a:pt x="85852" y="7801639"/>
                    <a:pt x="71882" y="7675655"/>
                  </a:cubicBezTo>
                  <a:cubicBezTo>
                    <a:pt x="55626" y="7528970"/>
                    <a:pt x="40894" y="7382158"/>
                    <a:pt x="27813" y="7235219"/>
                  </a:cubicBezTo>
                  <a:cubicBezTo>
                    <a:pt x="14732" y="5316410"/>
                    <a:pt x="32004" y="4627195"/>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6245353" y="18796"/>
                  </a:cubicBezTo>
                  <a:cubicBezTo>
                    <a:pt x="12548448" y="17526"/>
                    <a:pt x="12814004" y="10541"/>
                    <a:pt x="13079688" y="5334"/>
                  </a:cubicBezTo>
                  <a:cubicBezTo>
                    <a:pt x="13353374" y="0"/>
                    <a:pt x="13627058" y="5334"/>
                    <a:pt x="13900616" y="10160"/>
                  </a:cubicBezTo>
                  <a:cubicBezTo>
                    <a:pt x="14177730" y="14986"/>
                    <a:pt x="14454336" y="13208"/>
                    <a:pt x="14731451" y="9144"/>
                  </a:cubicBezTo>
                  <a:cubicBezTo>
                    <a:pt x="14920300" y="6350"/>
                    <a:pt x="15165790" y="30734"/>
                    <a:pt x="15249864" y="230505"/>
                  </a:cubicBezTo>
                  <a:cubicBezTo>
                    <a:pt x="15274503" y="289052"/>
                    <a:pt x="15280599" y="353060"/>
                    <a:pt x="15282377" y="415925"/>
                  </a:cubicBezTo>
                  <a:cubicBezTo>
                    <a:pt x="15284535" y="488442"/>
                    <a:pt x="15284154" y="561086"/>
                    <a:pt x="15284916" y="633603"/>
                  </a:cubicBezTo>
                  <a:cubicBezTo>
                    <a:pt x="15286440" y="781558"/>
                    <a:pt x="15251770" y="1194054"/>
                    <a:pt x="15253421" y="2817559"/>
                  </a:cubicBezTo>
                  <a:cubicBezTo>
                    <a:pt x="15256596" y="7296433"/>
                    <a:pt x="15295965" y="7329961"/>
                    <a:pt x="15299013" y="7627903"/>
                  </a:cubicBezTo>
                  <a:cubicBezTo>
                    <a:pt x="15300410" y="7763031"/>
                    <a:pt x="15308284" y="7900826"/>
                    <a:pt x="15283520" y="8034430"/>
                  </a:cubicBezTo>
                  <a:close/>
                </a:path>
              </a:pathLst>
            </a:custGeom>
            <a:solidFill>
              <a:srgbClr val="FFF8ED"/>
            </a:solidFill>
          </p:spPr>
        </p:sp>
      </p:grpSp>
      <p:grpSp>
        <p:nvGrpSpPr>
          <p:cNvPr name="Group 14" id="14"/>
          <p:cNvGrpSpPr/>
          <p:nvPr/>
        </p:nvGrpSpPr>
        <p:grpSpPr>
          <a:xfrm rot="0">
            <a:off x="974245" y="6269408"/>
            <a:ext cx="6243001" cy="3602803"/>
            <a:chOff x="0" y="0"/>
            <a:chExt cx="17392833" cy="10037313"/>
          </a:xfrm>
        </p:grpSpPr>
        <p:sp>
          <p:nvSpPr>
            <p:cNvPr name="Freeform 15" id="15"/>
            <p:cNvSpPr/>
            <p:nvPr/>
          </p:nvSpPr>
          <p:spPr>
            <a:xfrm flipH="false" flipV="false" rot="0">
              <a:off x="-19304" y="-3175"/>
              <a:ext cx="17419123" cy="10045060"/>
            </a:xfrm>
            <a:custGeom>
              <a:avLst/>
              <a:gdLst/>
              <a:ahLst/>
              <a:cxnLst/>
              <a:rect r="r" b="b" t="t" l="l"/>
              <a:pathLst>
                <a:path h="10045060" w="17419123">
                  <a:moveTo>
                    <a:pt x="17394357" y="9461367"/>
                  </a:moveTo>
                  <a:cubicBezTo>
                    <a:pt x="17372640" y="9578716"/>
                    <a:pt x="17323873" y="9729973"/>
                    <a:pt x="17238529" y="9813666"/>
                  </a:cubicBezTo>
                  <a:cubicBezTo>
                    <a:pt x="17053235" y="9995276"/>
                    <a:pt x="16687094" y="10015215"/>
                    <a:pt x="16280059" y="9991847"/>
                  </a:cubicBezTo>
                  <a:cubicBezTo>
                    <a:pt x="15987705" y="9975083"/>
                    <a:pt x="15784505" y="10018009"/>
                    <a:pt x="15491643" y="10020803"/>
                  </a:cubicBezTo>
                  <a:cubicBezTo>
                    <a:pt x="15193448" y="10023597"/>
                    <a:pt x="15057811" y="10024866"/>
                    <a:pt x="14759488" y="10027661"/>
                  </a:cubicBezTo>
                  <a:cubicBezTo>
                    <a:pt x="10199418" y="10030454"/>
                    <a:pt x="2587498" y="10033249"/>
                    <a:pt x="2289302" y="10036042"/>
                  </a:cubicBezTo>
                  <a:cubicBezTo>
                    <a:pt x="1995678" y="10038837"/>
                    <a:pt x="1701800" y="10045060"/>
                    <a:pt x="1408303" y="10034391"/>
                  </a:cubicBezTo>
                  <a:cubicBezTo>
                    <a:pt x="1260348" y="10029058"/>
                    <a:pt x="1112393" y="10019025"/>
                    <a:pt x="965454" y="10001245"/>
                  </a:cubicBezTo>
                  <a:cubicBezTo>
                    <a:pt x="844931" y="9986640"/>
                    <a:pt x="723900" y="9968605"/>
                    <a:pt x="607949" y="9931903"/>
                  </a:cubicBezTo>
                  <a:cubicBezTo>
                    <a:pt x="501777" y="9898375"/>
                    <a:pt x="399542" y="9849099"/>
                    <a:pt x="315849" y="9774677"/>
                  </a:cubicBezTo>
                  <a:cubicBezTo>
                    <a:pt x="227203" y="9695810"/>
                    <a:pt x="170053" y="9590653"/>
                    <a:pt x="135636" y="9478132"/>
                  </a:cubicBezTo>
                  <a:cubicBezTo>
                    <a:pt x="98425" y="9356466"/>
                    <a:pt x="85852" y="9228577"/>
                    <a:pt x="71882" y="9102592"/>
                  </a:cubicBezTo>
                  <a:cubicBezTo>
                    <a:pt x="55626" y="8955908"/>
                    <a:pt x="40894" y="8809096"/>
                    <a:pt x="27813" y="8662157"/>
                  </a:cubicBezTo>
                  <a:cubicBezTo>
                    <a:pt x="14732" y="6296355"/>
                    <a:pt x="32004" y="5439518"/>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7009733" y="18796"/>
                  </a:cubicBezTo>
                  <a:cubicBezTo>
                    <a:pt x="14659285" y="17526"/>
                    <a:pt x="14924842" y="10541"/>
                    <a:pt x="15190527" y="5334"/>
                  </a:cubicBezTo>
                  <a:cubicBezTo>
                    <a:pt x="15464211" y="0"/>
                    <a:pt x="15737896" y="5334"/>
                    <a:pt x="16011455" y="10160"/>
                  </a:cubicBezTo>
                  <a:cubicBezTo>
                    <a:pt x="16288568" y="14986"/>
                    <a:pt x="16565175" y="13208"/>
                    <a:pt x="16842288" y="9144"/>
                  </a:cubicBezTo>
                  <a:cubicBezTo>
                    <a:pt x="17031137" y="6350"/>
                    <a:pt x="17276629" y="30734"/>
                    <a:pt x="17360703" y="230505"/>
                  </a:cubicBezTo>
                  <a:cubicBezTo>
                    <a:pt x="17385340" y="289052"/>
                    <a:pt x="17391436" y="353060"/>
                    <a:pt x="17393214" y="415925"/>
                  </a:cubicBezTo>
                  <a:cubicBezTo>
                    <a:pt x="17395374" y="488442"/>
                    <a:pt x="17394992" y="561086"/>
                    <a:pt x="17395753" y="633603"/>
                  </a:cubicBezTo>
                  <a:cubicBezTo>
                    <a:pt x="17397279" y="781558"/>
                    <a:pt x="17362607" y="1194054"/>
                    <a:pt x="17364258" y="3189766"/>
                  </a:cubicBezTo>
                  <a:cubicBezTo>
                    <a:pt x="17367433" y="8723371"/>
                    <a:pt x="17406804" y="8756899"/>
                    <a:pt x="17409852" y="9054841"/>
                  </a:cubicBezTo>
                  <a:cubicBezTo>
                    <a:pt x="17411249" y="9189969"/>
                    <a:pt x="17419123" y="9327764"/>
                    <a:pt x="17394357" y="9461367"/>
                  </a:cubicBezTo>
                  <a:close/>
                </a:path>
              </a:pathLst>
            </a:custGeom>
            <a:solidFill>
              <a:srgbClr val="FFF8ED"/>
            </a:solidFill>
          </p:spPr>
        </p:sp>
      </p:grpSp>
      <p:sp>
        <p:nvSpPr>
          <p:cNvPr name="TextBox 16" id="16"/>
          <p:cNvSpPr txBox="true"/>
          <p:nvPr/>
        </p:nvSpPr>
        <p:spPr>
          <a:xfrm rot="0">
            <a:off x="744103" y="1718437"/>
            <a:ext cx="6473144" cy="7994650"/>
          </a:xfrm>
          <a:prstGeom prst="rect">
            <a:avLst/>
          </a:prstGeom>
        </p:spPr>
        <p:txBody>
          <a:bodyPr anchor="t" rtlCol="false" tIns="0" lIns="0" bIns="0" rIns="0">
            <a:spAutoFit/>
          </a:bodyPr>
          <a:lstStyle/>
          <a:p>
            <a:pPr algn="ctr">
              <a:lnSpc>
                <a:spcPts val="4549"/>
              </a:lnSpc>
            </a:pPr>
            <a:r>
              <a:rPr lang="en-US" sz="3499" b="true">
                <a:solidFill>
                  <a:srgbClr val="3F322B"/>
                </a:solidFill>
                <a:latin typeface="TT Rounds Neue Bold"/>
                <a:ea typeface="TT Rounds Neue Bold"/>
                <a:cs typeface="TT Rounds Neue Bold"/>
                <a:sym typeface="TT Rounds Neue Bold"/>
              </a:rPr>
              <a:t>Cristispira sp.:</a:t>
            </a:r>
          </a:p>
          <a:p>
            <a:pPr algn="ctr" marL="755647" indent="-377824" lvl="1">
              <a:lnSpc>
                <a:spcPts val="4549"/>
              </a:lnSpc>
              <a:buFont typeface="Arial"/>
              <a:buChar char="•"/>
            </a:pPr>
            <a:r>
              <a:rPr lang="en-US" sz="3499">
                <a:solidFill>
                  <a:srgbClr val="3F322B"/>
                </a:solidFill>
                <a:latin typeface="TT Rounds Neue"/>
                <a:ea typeface="TT Rounds Neue"/>
                <a:cs typeface="TT Rounds Neue"/>
                <a:sym typeface="TT Rounds Neue"/>
              </a:rPr>
              <a:t>Marine spirochete found in mollusks (e.g., clams).</a:t>
            </a:r>
          </a:p>
          <a:p>
            <a:pPr algn="ctr" marL="755647" indent="-377824" lvl="1">
              <a:lnSpc>
                <a:spcPts val="4549"/>
              </a:lnSpc>
              <a:buFont typeface="Arial"/>
              <a:buChar char="•"/>
            </a:pPr>
            <a:r>
              <a:rPr lang="en-US" sz="3499">
                <a:solidFill>
                  <a:srgbClr val="3F322B"/>
                </a:solidFill>
                <a:latin typeface="TT Rounds Neue"/>
                <a:ea typeface="TT Rounds Neue"/>
                <a:cs typeface="TT Rounds Neue"/>
                <a:sym typeface="TT Rounds Neue"/>
              </a:rPr>
              <a:t>Large, helical shape.</a:t>
            </a:r>
          </a:p>
          <a:p>
            <a:pPr algn="ctr" marL="755647" indent="-377824" lvl="1">
              <a:lnSpc>
                <a:spcPts val="4549"/>
              </a:lnSpc>
              <a:buFont typeface="Arial"/>
              <a:buChar char="•"/>
            </a:pPr>
            <a:r>
              <a:rPr lang="en-US" sz="3499">
                <a:solidFill>
                  <a:srgbClr val="3F322B"/>
                </a:solidFill>
                <a:latin typeface="TT Rounds Neue"/>
                <a:ea typeface="TT Rounds Neue"/>
                <a:cs typeface="TT Rounds Neue"/>
                <a:sym typeface="TT Rounds Neue"/>
              </a:rPr>
              <a:t>L</a:t>
            </a:r>
            <a:r>
              <a:rPr lang="en-US" sz="3499">
                <a:solidFill>
                  <a:srgbClr val="3F322B"/>
                </a:solidFill>
                <a:latin typeface="TT Rounds Neue"/>
                <a:ea typeface="TT Rounds Neue"/>
                <a:cs typeface="TT Rounds Neue"/>
                <a:sym typeface="TT Rounds Neue"/>
              </a:rPr>
              <a:t>ikely involved in mollusk digestion.</a:t>
            </a:r>
          </a:p>
          <a:p>
            <a:pPr algn="ctr">
              <a:lnSpc>
                <a:spcPts val="4549"/>
              </a:lnSpc>
            </a:pPr>
          </a:p>
          <a:p>
            <a:pPr algn="ctr">
              <a:lnSpc>
                <a:spcPts val="4549"/>
              </a:lnSpc>
            </a:pPr>
          </a:p>
          <a:p>
            <a:pPr algn="ctr">
              <a:lnSpc>
                <a:spcPts val="4549"/>
              </a:lnSpc>
            </a:pPr>
            <a:r>
              <a:rPr lang="en-US" sz="3499" b="true">
                <a:solidFill>
                  <a:srgbClr val="3F322B"/>
                </a:solidFill>
                <a:latin typeface="TT Rounds Neue Bold"/>
                <a:ea typeface="TT Rounds Neue Bold"/>
                <a:cs typeface="TT Rounds Neue Bold"/>
                <a:sym typeface="TT Rounds Neue Bold"/>
              </a:rPr>
              <a:t>Leptospira interrogans</a:t>
            </a:r>
            <a:r>
              <a:rPr lang="en-US" sz="3499">
                <a:solidFill>
                  <a:srgbClr val="3F322B"/>
                </a:solidFill>
                <a:latin typeface="TT Rounds Neue"/>
                <a:ea typeface="TT Rounds Neue"/>
                <a:cs typeface="TT Rounds Neue"/>
                <a:sym typeface="TT Rounds Neue"/>
              </a:rPr>
              <a:t>:</a:t>
            </a:r>
          </a:p>
          <a:p>
            <a:pPr algn="ctr" marL="755647" indent="-377824" lvl="1">
              <a:lnSpc>
                <a:spcPts val="4549"/>
              </a:lnSpc>
              <a:buFont typeface="Arial"/>
              <a:buChar char="•"/>
            </a:pPr>
            <a:r>
              <a:rPr lang="en-US" sz="3499">
                <a:solidFill>
                  <a:srgbClr val="3F322B"/>
                </a:solidFill>
                <a:latin typeface="TT Rounds Neue"/>
                <a:ea typeface="TT Rounds Neue"/>
                <a:cs typeface="TT Rounds Neue"/>
                <a:sym typeface="TT Rounds Neue"/>
              </a:rPr>
              <a:t>Causes leptosp</a:t>
            </a:r>
            <a:r>
              <a:rPr lang="en-US" b="true" sz="3499">
                <a:solidFill>
                  <a:srgbClr val="3F322B"/>
                </a:solidFill>
                <a:latin typeface="TT Rounds Neue"/>
                <a:ea typeface="TT Rounds Neue"/>
                <a:cs typeface="TT Rounds Neue"/>
                <a:sym typeface="TT Rounds Neue"/>
              </a:rPr>
              <a:t>iros</a:t>
            </a:r>
            <a:r>
              <a:rPr lang="en-US" sz="3499">
                <a:solidFill>
                  <a:srgbClr val="3F322B"/>
                </a:solidFill>
                <a:latin typeface="TT Rounds Neue"/>
                <a:ea typeface="TT Rounds Neue"/>
                <a:cs typeface="TT Rounds Neue"/>
                <a:sym typeface="TT Rounds Neue"/>
              </a:rPr>
              <a:t>i</a:t>
            </a:r>
            <a:r>
              <a:rPr lang="en-US" b="true" sz="3499">
                <a:solidFill>
                  <a:srgbClr val="3F322B"/>
                </a:solidFill>
                <a:latin typeface="TT Rounds Neue"/>
                <a:ea typeface="TT Rounds Neue"/>
                <a:cs typeface="TT Rounds Neue"/>
                <a:sym typeface="TT Rounds Neue"/>
              </a:rPr>
              <a:t>s</a:t>
            </a:r>
            <a:r>
              <a:rPr lang="en-US" sz="3499">
                <a:solidFill>
                  <a:srgbClr val="3F322B"/>
                </a:solidFill>
                <a:latin typeface="TT Rounds Neue"/>
                <a:ea typeface="TT Rounds Neue"/>
                <a:cs typeface="TT Rounds Neue"/>
                <a:sym typeface="TT Rounds Neue"/>
              </a:rPr>
              <a:t> (zoonotic disease).</a:t>
            </a:r>
          </a:p>
          <a:p>
            <a:pPr algn="ctr" marL="755647" indent="-377824" lvl="1">
              <a:lnSpc>
                <a:spcPts val="4549"/>
              </a:lnSpc>
              <a:buFont typeface="Arial"/>
              <a:buChar char="•"/>
            </a:pPr>
            <a:r>
              <a:rPr lang="en-US" sz="3499">
                <a:solidFill>
                  <a:srgbClr val="3F322B"/>
                </a:solidFill>
                <a:latin typeface="TT Rounds Neue"/>
                <a:ea typeface="TT Rounds Neue"/>
                <a:cs typeface="TT Rounds Neue"/>
                <a:sym typeface="TT Rounds Neue"/>
              </a:rPr>
              <a:t>Transmitted via contaminated water/soil.</a:t>
            </a:r>
          </a:p>
          <a:p>
            <a:pPr algn="ctr" marL="755647" indent="-377824" lvl="1">
              <a:lnSpc>
                <a:spcPts val="4549"/>
              </a:lnSpc>
              <a:buFont typeface="Arial"/>
              <a:buChar char="•"/>
            </a:pPr>
            <a:r>
              <a:rPr lang="en-US" sz="3499">
                <a:solidFill>
                  <a:srgbClr val="3F322B"/>
                </a:solidFill>
                <a:latin typeface="TT Rounds Neue"/>
                <a:ea typeface="TT Rounds Neue"/>
                <a:cs typeface="TT Rounds Neue"/>
                <a:sym typeface="TT Rounds Neue"/>
              </a:rPr>
              <a:t>Thin, flexible spiral shape.</a:t>
            </a:r>
          </a:p>
        </p:txBody>
      </p:sp>
      <p:sp>
        <p:nvSpPr>
          <p:cNvPr name="TextBox 17" id="17"/>
          <p:cNvSpPr txBox="true"/>
          <p:nvPr/>
        </p:nvSpPr>
        <p:spPr>
          <a:xfrm rot="0">
            <a:off x="902163" y="417226"/>
            <a:ext cx="5557418" cy="554355"/>
          </a:xfrm>
          <a:prstGeom prst="rect">
            <a:avLst/>
          </a:prstGeom>
        </p:spPr>
        <p:txBody>
          <a:bodyPr anchor="t" rtlCol="false" tIns="0" lIns="0" bIns="0" rIns="0">
            <a:spAutoFit/>
          </a:bodyPr>
          <a:lstStyle/>
          <a:p>
            <a:pPr algn="ctr">
              <a:lnSpc>
                <a:spcPts val="4199"/>
              </a:lnSpc>
            </a:pPr>
            <a:r>
              <a:rPr lang="en-US" b="true" sz="4199" spc="-41">
                <a:solidFill>
                  <a:srgbClr val="303F80"/>
                </a:solidFill>
                <a:latin typeface="TT Rounds Condensed Bold"/>
                <a:ea typeface="TT Rounds Condensed Bold"/>
                <a:cs typeface="TT Rounds Condensed Bold"/>
                <a:sym typeface="TT Rounds Condensed Bold"/>
              </a:rPr>
              <a:t>The Spirochetes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5DEE1"/>
        </a:solidFill>
      </p:bgPr>
    </p:bg>
    <p:spTree>
      <p:nvGrpSpPr>
        <p:cNvPr id="1" name=""/>
        <p:cNvGrpSpPr/>
        <p:nvPr/>
      </p:nvGrpSpPr>
      <p:grpSpPr>
        <a:xfrm>
          <a:off x="0" y="0"/>
          <a:ext cx="0" cy="0"/>
          <a:chOff x="0" y="0"/>
          <a:chExt cx="0" cy="0"/>
        </a:xfrm>
      </p:grpSpPr>
      <p:sp>
        <p:nvSpPr>
          <p:cNvPr name="Freeform 2" id="2"/>
          <p:cNvSpPr/>
          <p:nvPr/>
        </p:nvSpPr>
        <p:spPr>
          <a:xfrm flipH="false" flipV="false" rot="-9387507">
            <a:off x="-1215475" y="7681822"/>
            <a:ext cx="5813856" cy="3541167"/>
          </a:xfrm>
          <a:custGeom>
            <a:avLst/>
            <a:gdLst/>
            <a:ahLst/>
            <a:cxnLst/>
            <a:rect r="r" b="b" t="t" l="l"/>
            <a:pathLst>
              <a:path h="3541167" w="5813856">
                <a:moveTo>
                  <a:pt x="0" y="0"/>
                </a:moveTo>
                <a:lnTo>
                  <a:pt x="5813855" y="0"/>
                </a:lnTo>
                <a:lnTo>
                  <a:pt x="5813855" y="3541167"/>
                </a:lnTo>
                <a:lnTo>
                  <a:pt x="0" y="3541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561881"/>
            <a:ext cx="9998324" cy="4696419"/>
            <a:chOff x="0" y="0"/>
            <a:chExt cx="24022645" cy="11283932"/>
          </a:xfrm>
        </p:grpSpPr>
        <p:sp>
          <p:nvSpPr>
            <p:cNvPr name="Freeform 4" id="4"/>
            <p:cNvSpPr/>
            <p:nvPr/>
          </p:nvSpPr>
          <p:spPr>
            <a:xfrm flipH="false" flipV="false" rot="0">
              <a:off x="-19304" y="-3175"/>
              <a:ext cx="24048933" cy="11291678"/>
            </a:xfrm>
            <a:custGeom>
              <a:avLst/>
              <a:gdLst/>
              <a:ahLst/>
              <a:cxnLst/>
              <a:rect r="r" b="b" t="t" l="l"/>
              <a:pathLst>
                <a:path h="11291678" w="24048933">
                  <a:moveTo>
                    <a:pt x="24024169" y="10707987"/>
                  </a:moveTo>
                  <a:cubicBezTo>
                    <a:pt x="24002452" y="10825335"/>
                    <a:pt x="23953683" y="10976591"/>
                    <a:pt x="23868340" y="11060285"/>
                  </a:cubicBezTo>
                  <a:cubicBezTo>
                    <a:pt x="23683047" y="11241894"/>
                    <a:pt x="23316905" y="11261834"/>
                    <a:pt x="22909871" y="11238466"/>
                  </a:cubicBezTo>
                  <a:cubicBezTo>
                    <a:pt x="22617517" y="11221702"/>
                    <a:pt x="22414317" y="11264628"/>
                    <a:pt x="22121454" y="11267422"/>
                  </a:cubicBezTo>
                  <a:cubicBezTo>
                    <a:pt x="21823258" y="11270216"/>
                    <a:pt x="21687623" y="11271486"/>
                    <a:pt x="21389300" y="11274279"/>
                  </a:cubicBezTo>
                  <a:cubicBezTo>
                    <a:pt x="14388256" y="11277074"/>
                    <a:pt x="2587498" y="11279867"/>
                    <a:pt x="2289302" y="11282662"/>
                  </a:cubicBezTo>
                  <a:cubicBezTo>
                    <a:pt x="1995678" y="11285455"/>
                    <a:pt x="1701800" y="11291678"/>
                    <a:pt x="1408303" y="11281011"/>
                  </a:cubicBezTo>
                  <a:cubicBezTo>
                    <a:pt x="1260348" y="11275677"/>
                    <a:pt x="1112393" y="11265643"/>
                    <a:pt x="965454" y="11247864"/>
                  </a:cubicBezTo>
                  <a:cubicBezTo>
                    <a:pt x="844931" y="11233259"/>
                    <a:pt x="723900" y="11215225"/>
                    <a:pt x="607949" y="11178522"/>
                  </a:cubicBezTo>
                  <a:cubicBezTo>
                    <a:pt x="501777" y="11144993"/>
                    <a:pt x="399542" y="11095717"/>
                    <a:pt x="315849" y="11021295"/>
                  </a:cubicBezTo>
                  <a:cubicBezTo>
                    <a:pt x="227203" y="10942428"/>
                    <a:pt x="170053" y="10837273"/>
                    <a:pt x="135636" y="10724751"/>
                  </a:cubicBezTo>
                  <a:cubicBezTo>
                    <a:pt x="98425" y="10603085"/>
                    <a:pt x="85852" y="10475195"/>
                    <a:pt x="71882" y="10349212"/>
                  </a:cubicBezTo>
                  <a:cubicBezTo>
                    <a:pt x="55626" y="10202527"/>
                    <a:pt x="40894" y="10055715"/>
                    <a:pt x="27813" y="9908776"/>
                  </a:cubicBezTo>
                  <a:cubicBezTo>
                    <a:pt x="14732" y="7152467"/>
                    <a:pt x="32004" y="6149189"/>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9410532" y="18796"/>
                  </a:cubicBezTo>
                  <a:cubicBezTo>
                    <a:pt x="21289097" y="17526"/>
                    <a:pt x="21554655" y="10541"/>
                    <a:pt x="21820338" y="5334"/>
                  </a:cubicBezTo>
                  <a:cubicBezTo>
                    <a:pt x="22094023" y="0"/>
                    <a:pt x="22367707" y="5334"/>
                    <a:pt x="22641266" y="10160"/>
                  </a:cubicBezTo>
                  <a:cubicBezTo>
                    <a:pt x="22918379" y="14986"/>
                    <a:pt x="23194986" y="13208"/>
                    <a:pt x="23472100" y="9144"/>
                  </a:cubicBezTo>
                  <a:cubicBezTo>
                    <a:pt x="23660949" y="6350"/>
                    <a:pt x="23906440" y="30734"/>
                    <a:pt x="23990514" y="230505"/>
                  </a:cubicBezTo>
                  <a:cubicBezTo>
                    <a:pt x="24015152" y="289052"/>
                    <a:pt x="24021248" y="353060"/>
                    <a:pt x="24023026" y="415925"/>
                  </a:cubicBezTo>
                  <a:cubicBezTo>
                    <a:pt x="24025184" y="488442"/>
                    <a:pt x="24024803" y="561086"/>
                    <a:pt x="24025566" y="633603"/>
                  </a:cubicBezTo>
                  <a:cubicBezTo>
                    <a:pt x="24027090" y="781558"/>
                    <a:pt x="23992419" y="1194054"/>
                    <a:pt x="23994070" y="3514939"/>
                  </a:cubicBezTo>
                  <a:cubicBezTo>
                    <a:pt x="23997245" y="9969990"/>
                    <a:pt x="24036615" y="10003517"/>
                    <a:pt x="24039663" y="10301460"/>
                  </a:cubicBezTo>
                  <a:cubicBezTo>
                    <a:pt x="24041059" y="10436588"/>
                    <a:pt x="24048933" y="10574382"/>
                    <a:pt x="24024169" y="10707987"/>
                  </a:cubicBezTo>
                  <a:close/>
                </a:path>
              </a:pathLst>
            </a:custGeom>
            <a:solidFill>
              <a:srgbClr val="FFF8ED"/>
            </a:solidFill>
          </p:spPr>
        </p:sp>
      </p:grpSp>
      <p:sp>
        <p:nvSpPr>
          <p:cNvPr name="Freeform 5" id="5"/>
          <p:cNvSpPr/>
          <p:nvPr/>
        </p:nvSpPr>
        <p:spPr>
          <a:xfrm flipH="false" flipV="false" rot="1350941">
            <a:off x="14085441" y="-431053"/>
            <a:ext cx="5316982" cy="2919507"/>
          </a:xfrm>
          <a:custGeom>
            <a:avLst/>
            <a:gdLst/>
            <a:ahLst/>
            <a:cxnLst/>
            <a:rect r="r" b="b" t="t" l="l"/>
            <a:pathLst>
              <a:path h="2919507" w="5316982">
                <a:moveTo>
                  <a:pt x="0" y="0"/>
                </a:moveTo>
                <a:lnTo>
                  <a:pt x="5316982" y="0"/>
                </a:lnTo>
                <a:lnTo>
                  <a:pt x="5316982" y="2919506"/>
                </a:lnTo>
                <a:lnTo>
                  <a:pt x="0" y="2919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773297" y="1028700"/>
            <a:ext cx="5486003" cy="8229600"/>
            <a:chOff x="0" y="0"/>
            <a:chExt cx="13181040" cy="19772990"/>
          </a:xfrm>
        </p:grpSpPr>
        <p:sp>
          <p:nvSpPr>
            <p:cNvPr name="Freeform 7" id="7"/>
            <p:cNvSpPr/>
            <p:nvPr/>
          </p:nvSpPr>
          <p:spPr>
            <a:xfrm flipH="false" flipV="false" rot="0">
              <a:off x="-19304" y="-3175"/>
              <a:ext cx="13207330" cy="19780737"/>
            </a:xfrm>
            <a:custGeom>
              <a:avLst/>
              <a:gdLst/>
              <a:ahLst/>
              <a:cxnLst/>
              <a:rect r="r" b="b" t="t" l="l"/>
              <a:pathLst>
                <a:path h="19780737" w="13207330">
                  <a:moveTo>
                    <a:pt x="13182564" y="19197045"/>
                  </a:moveTo>
                  <a:cubicBezTo>
                    <a:pt x="13160848" y="19314393"/>
                    <a:pt x="13112080" y="19465649"/>
                    <a:pt x="13026736" y="19549343"/>
                  </a:cubicBezTo>
                  <a:cubicBezTo>
                    <a:pt x="12841443" y="19730952"/>
                    <a:pt x="12475301" y="19750892"/>
                    <a:pt x="12068266" y="19727525"/>
                  </a:cubicBezTo>
                  <a:cubicBezTo>
                    <a:pt x="11775912" y="19710760"/>
                    <a:pt x="11572712" y="19753686"/>
                    <a:pt x="11279850" y="19756479"/>
                  </a:cubicBezTo>
                  <a:cubicBezTo>
                    <a:pt x="10981654" y="19759275"/>
                    <a:pt x="10846018" y="19760544"/>
                    <a:pt x="10547695" y="19763338"/>
                  </a:cubicBezTo>
                  <a:cubicBezTo>
                    <a:pt x="7538330" y="19766131"/>
                    <a:pt x="2587498" y="19768925"/>
                    <a:pt x="2289302" y="19771720"/>
                  </a:cubicBezTo>
                  <a:cubicBezTo>
                    <a:pt x="1995678" y="19774514"/>
                    <a:pt x="1701800" y="19780737"/>
                    <a:pt x="1408303" y="19770069"/>
                  </a:cubicBezTo>
                  <a:cubicBezTo>
                    <a:pt x="1260348" y="19764735"/>
                    <a:pt x="1112393" y="19754701"/>
                    <a:pt x="965454" y="19736922"/>
                  </a:cubicBezTo>
                  <a:cubicBezTo>
                    <a:pt x="844931" y="19722317"/>
                    <a:pt x="723900" y="19704283"/>
                    <a:pt x="607949" y="19667579"/>
                  </a:cubicBezTo>
                  <a:cubicBezTo>
                    <a:pt x="501777" y="19634051"/>
                    <a:pt x="399542" y="19584775"/>
                    <a:pt x="315849" y="19510353"/>
                  </a:cubicBezTo>
                  <a:cubicBezTo>
                    <a:pt x="227203" y="19431487"/>
                    <a:pt x="170053" y="19326330"/>
                    <a:pt x="135636" y="19213809"/>
                  </a:cubicBezTo>
                  <a:cubicBezTo>
                    <a:pt x="98425" y="19092143"/>
                    <a:pt x="85852" y="18964253"/>
                    <a:pt x="71882" y="18838270"/>
                  </a:cubicBezTo>
                  <a:cubicBezTo>
                    <a:pt x="55626" y="18691585"/>
                    <a:pt x="40894" y="18544772"/>
                    <a:pt x="27813" y="18397834"/>
                  </a:cubicBezTo>
                  <a:cubicBezTo>
                    <a:pt x="14732" y="12982302"/>
                    <a:pt x="32004" y="10981817"/>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5484551" y="18796"/>
                  </a:cubicBezTo>
                  <a:cubicBezTo>
                    <a:pt x="10447492" y="17526"/>
                    <a:pt x="10713050" y="10541"/>
                    <a:pt x="10978733" y="5334"/>
                  </a:cubicBezTo>
                  <a:cubicBezTo>
                    <a:pt x="11252418" y="0"/>
                    <a:pt x="11526103" y="5334"/>
                    <a:pt x="11799662" y="10160"/>
                  </a:cubicBezTo>
                  <a:cubicBezTo>
                    <a:pt x="12076775" y="14986"/>
                    <a:pt x="12353381" y="13208"/>
                    <a:pt x="12630495" y="9144"/>
                  </a:cubicBezTo>
                  <a:cubicBezTo>
                    <a:pt x="12819344" y="6350"/>
                    <a:pt x="13064836" y="30734"/>
                    <a:pt x="13148910" y="230505"/>
                  </a:cubicBezTo>
                  <a:cubicBezTo>
                    <a:pt x="13173548" y="289052"/>
                    <a:pt x="13179643" y="353060"/>
                    <a:pt x="13181422" y="415925"/>
                  </a:cubicBezTo>
                  <a:cubicBezTo>
                    <a:pt x="13183581" y="488442"/>
                    <a:pt x="13183200" y="561086"/>
                    <a:pt x="13183961" y="633603"/>
                  </a:cubicBezTo>
                  <a:cubicBezTo>
                    <a:pt x="13185486" y="781558"/>
                    <a:pt x="13150814" y="1194054"/>
                    <a:pt x="13152465" y="5729253"/>
                  </a:cubicBezTo>
                  <a:cubicBezTo>
                    <a:pt x="13155640" y="18459047"/>
                    <a:pt x="13195011" y="18492575"/>
                    <a:pt x="13198059" y="18790518"/>
                  </a:cubicBezTo>
                  <a:cubicBezTo>
                    <a:pt x="13199456" y="18925646"/>
                    <a:pt x="13207330" y="19063441"/>
                    <a:pt x="13182564" y="19197045"/>
                  </a:cubicBezTo>
                  <a:close/>
                </a:path>
              </a:pathLst>
            </a:custGeom>
            <a:solidFill>
              <a:srgbClr val="FFF8ED"/>
            </a:solidFill>
          </p:spPr>
        </p:sp>
      </p:grpSp>
      <p:grpSp>
        <p:nvGrpSpPr>
          <p:cNvPr name="Group 8" id="8"/>
          <p:cNvGrpSpPr/>
          <p:nvPr/>
        </p:nvGrpSpPr>
        <p:grpSpPr>
          <a:xfrm rot="0">
            <a:off x="1028700" y="629409"/>
            <a:ext cx="9998324" cy="3670898"/>
            <a:chOff x="0" y="0"/>
            <a:chExt cx="13331099" cy="4894531"/>
          </a:xfrm>
        </p:grpSpPr>
        <p:sp>
          <p:nvSpPr>
            <p:cNvPr name="TextBox 9" id="9"/>
            <p:cNvSpPr txBox="true"/>
            <p:nvPr/>
          </p:nvSpPr>
          <p:spPr>
            <a:xfrm rot="0">
              <a:off x="0" y="133350"/>
              <a:ext cx="13331099" cy="1390655"/>
            </a:xfrm>
            <a:prstGeom prst="rect">
              <a:avLst/>
            </a:prstGeom>
          </p:spPr>
          <p:txBody>
            <a:bodyPr anchor="t" rtlCol="false" tIns="0" lIns="0" bIns="0" rIns="0">
              <a:spAutoFit/>
            </a:bodyPr>
            <a:lstStyle/>
            <a:p>
              <a:pPr algn="l">
                <a:lnSpc>
                  <a:spcPts val="7500"/>
                </a:lnSpc>
              </a:pPr>
              <a:r>
                <a:rPr lang="en-US" sz="7500" spc="-75" b="true">
                  <a:solidFill>
                    <a:srgbClr val="303F80"/>
                  </a:solidFill>
                  <a:latin typeface="TT Rounds Condensed Bold"/>
                  <a:ea typeface="TT Rounds Condensed Bold"/>
                  <a:cs typeface="TT Rounds Condensed Bold"/>
                  <a:sym typeface="TT Rounds Condensed Bold"/>
                </a:rPr>
                <a:t>Nitrogen Fixation</a:t>
              </a:r>
            </a:p>
          </p:txBody>
        </p:sp>
        <p:sp>
          <p:nvSpPr>
            <p:cNvPr name="TextBox 10" id="10"/>
            <p:cNvSpPr txBox="true"/>
            <p:nvPr/>
          </p:nvSpPr>
          <p:spPr>
            <a:xfrm rot="0">
              <a:off x="0" y="2026236"/>
              <a:ext cx="13331099" cy="2868295"/>
            </a:xfrm>
            <a:prstGeom prst="rect">
              <a:avLst/>
            </a:prstGeom>
          </p:spPr>
          <p:txBody>
            <a:bodyPr anchor="t" rtlCol="false" tIns="0" lIns="0" bIns="0" rIns="0">
              <a:spAutoFit/>
            </a:bodyPr>
            <a:lstStyle/>
            <a:p>
              <a:pPr algn="l" marL="712467" indent="-356233" lvl="1">
                <a:lnSpc>
                  <a:spcPts val="4289"/>
                </a:lnSpc>
                <a:spcBef>
                  <a:spcPct val="0"/>
                </a:spcBef>
                <a:buFont typeface="Arial"/>
                <a:buChar char="•"/>
              </a:pPr>
              <a:r>
                <a:rPr lang="en-US" sz="3299">
                  <a:solidFill>
                    <a:srgbClr val="3F322B"/>
                  </a:solidFill>
                  <a:latin typeface="TT Rounds Neue"/>
                  <a:ea typeface="TT Rounds Neue"/>
                  <a:cs typeface="TT Rounds Neue"/>
                  <a:sym typeface="TT Rounds Neue"/>
                </a:rPr>
                <a:t>S</a:t>
              </a:r>
              <a:r>
                <a:rPr lang="en-US" sz="3299">
                  <a:solidFill>
                    <a:srgbClr val="3F322B"/>
                  </a:solidFill>
                  <a:latin typeface="TT Rounds Neue"/>
                  <a:ea typeface="TT Rounds Neue"/>
                  <a:cs typeface="TT Rounds Neue"/>
                  <a:sym typeface="TT Rounds Neue"/>
                </a:rPr>
                <a:t>ome spirochetes can fix nitrogen, particularly in termite hindguts and freshwater sediments, contributing to the nitrogen nutrition of termites.</a:t>
              </a:r>
            </a:p>
            <a:p>
              <a:pPr algn="l">
                <a:lnSpc>
                  <a:spcPts val="4289"/>
                </a:lnSpc>
                <a:spcBef>
                  <a:spcPct val="0"/>
                </a:spcBef>
              </a:pPr>
            </a:p>
          </p:txBody>
        </p:sp>
      </p:grpSp>
      <p:sp>
        <p:nvSpPr>
          <p:cNvPr name="TextBox 11" id="11"/>
          <p:cNvSpPr txBox="true"/>
          <p:nvPr/>
        </p:nvSpPr>
        <p:spPr>
          <a:xfrm rot="0">
            <a:off x="1338301" y="6028485"/>
            <a:ext cx="9183956" cy="2701290"/>
          </a:xfrm>
          <a:prstGeom prst="rect">
            <a:avLst/>
          </a:prstGeom>
        </p:spPr>
        <p:txBody>
          <a:bodyPr anchor="t" rtlCol="false" tIns="0" lIns="0" bIns="0" rIns="0">
            <a:spAutoFit/>
          </a:bodyPr>
          <a:lstStyle/>
          <a:p>
            <a:pPr algn="ctr" marL="712468" indent="-356234" lvl="1">
              <a:lnSpc>
                <a:spcPts val="4289"/>
              </a:lnSpc>
              <a:buFont typeface="Arial"/>
              <a:buChar char="•"/>
            </a:pPr>
            <a:r>
              <a:rPr lang="en-US" sz="3299">
                <a:solidFill>
                  <a:srgbClr val="3F322B"/>
                </a:solidFill>
                <a:latin typeface="TT Rounds Neue"/>
                <a:ea typeface="TT Rounds Neue"/>
                <a:cs typeface="TT Rounds Neue"/>
                <a:sym typeface="TT Rounds Neue"/>
              </a:rPr>
              <a:t>Spirochetes often form symbiotic relationships with other organisms. For example, spirochetes help move the flagellate </a:t>
            </a:r>
            <a:r>
              <a:rPr lang="en-US" b="true" sz="3299" i="true">
                <a:solidFill>
                  <a:srgbClr val="3F322B"/>
                </a:solidFill>
                <a:latin typeface="TT Rounds Neue Bold Italics"/>
                <a:ea typeface="TT Rounds Neue Bold Italics"/>
                <a:cs typeface="TT Rounds Neue Bold Italics"/>
                <a:sym typeface="TT Rounds Neue Bold Italics"/>
              </a:rPr>
              <a:t>Myxotricha paradoxa</a:t>
            </a:r>
            <a:r>
              <a:rPr lang="en-US" sz="3299">
                <a:solidFill>
                  <a:srgbClr val="3F322B"/>
                </a:solidFill>
                <a:latin typeface="TT Rounds Neue"/>
                <a:ea typeface="TT Rounds Neue"/>
                <a:cs typeface="TT Rounds Neue"/>
                <a:sym typeface="TT Rounds Neue"/>
              </a:rPr>
              <a:t>.</a:t>
            </a:r>
          </a:p>
          <a:p>
            <a:pPr algn="ctr">
              <a:lnSpc>
                <a:spcPts val="4289"/>
              </a:lnSpc>
            </a:pPr>
          </a:p>
        </p:txBody>
      </p:sp>
      <p:sp>
        <p:nvSpPr>
          <p:cNvPr name="TextBox 12" id="12"/>
          <p:cNvSpPr txBox="true"/>
          <p:nvPr/>
        </p:nvSpPr>
        <p:spPr>
          <a:xfrm rot="0">
            <a:off x="1338301" y="4906963"/>
            <a:ext cx="5311080" cy="539750"/>
          </a:xfrm>
          <a:prstGeom prst="rect">
            <a:avLst/>
          </a:prstGeom>
        </p:spPr>
        <p:txBody>
          <a:bodyPr anchor="t" rtlCol="false" tIns="0" lIns="0" bIns="0" rIns="0">
            <a:spAutoFit/>
          </a:bodyPr>
          <a:lstStyle/>
          <a:p>
            <a:pPr algn="ctr">
              <a:lnSpc>
                <a:spcPts val="3999"/>
              </a:lnSpc>
            </a:pPr>
            <a:r>
              <a:rPr lang="en-US" b="true" sz="3999" spc="-39">
                <a:solidFill>
                  <a:srgbClr val="303F80"/>
                </a:solidFill>
                <a:latin typeface="TT Rounds Condensed Bold"/>
                <a:ea typeface="TT Rounds Condensed Bold"/>
                <a:cs typeface="TT Rounds Condensed Bold"/>
                <a:sym typeface="TT Rounds Condensed Bold"/>
              </a:rPr>
              <a:t>Symbiotic Associations</a:t>
            </a:r>
          </a:p>
        </p:txBody>
      </p:sp>
      <p:sp>
        <p:nvSpPr>
          <p:cNvPr name="TextBox 13" id="13"/>
          <p:cNvSpPr txBox="true"/>
          <p:nvPr/>
        </p:nvSpPr>
        <p:spPr>
          <a:xfrm rot="0">
            <a:off x="11860758" y="1420283"/>
            <a:ext cx="5311080" cy="1044575"/>
          </a:xfrm>
          <a:prstGeom prst="rect">
            <a:avLst/>
          </a:prstGeom>
        </p:spPr>
        <p:txBody>
          <a:bodyPr anchor="t" rtlCol="false" tIns="0" lIns="0" bIns="0" rIns="0">
            <a:spAutoFit/>
          </a:bodyPr>
          <a:lstStyle/>
          <a:p>
            <a:pPr algn="ctr">
              <a:lnSpc>
                <a:spcPts val="3999"/>
              </a:lnSpc>
            </a:pPr>
            <a:r>
              <a:rPr lang="en-US" b="true" sz="3999" spc="-39">
                <a:solidFill>
                  <a:srgbClr val="303F80"/>
                </a:solidFill>
                <a:latin typeface="TT Rounds Condensed Bold"/>
                <a:ea typeface="TT Rounds Condensed Bold"/>
                <a:cs typeface="TT Rounds Condensed Bold"/>
                <a:sym typeface="TT Rounds Condensed Bold"/>
              </a:rPr>
              <a:t>Pathogenic </a:t>
            </a:r>
          </a:p>
          <a:p>
            <a:pPr algn="ctr">
              <a:lnSpc>
                <a:spcPts val="3999"/>
              </a:lnSpc>
            </a:pPr>
            <a:r>
              <a:rPr lang="en-US" b="true" sz="3999" spc="-39">
                <a:solidFill>
                  <a:srgbClr val="303F80"/>
                </a:solidFill>
                <a:latin typeface="TT Rounds Condensed Bold"/>
                <a:ea typeface="TT Rounds Condensed Bold"/>
                <a:cs typeface="TT Rounds Condensed Bold"/>
                <a:sym typeface="TT Rounds Condensed Bold"/>
              </a:rPr>
              <a:t>Spirochaetes</a:t>
            </a:r>
          </a:p>
        </p:txBody>
      </p:sp>
      <p:sp>
        <p:nvSpPr>
          <p:cNvPr name="TextBox 14" id="14"/>
          <p:cNvSpPr txBox="true"/>
          <p:nvPr/>
        </p:nvSpPr>
        <p:spPr>
          <a:xfrm rot="0">
            <a:off x="12357754" y="3314889"/>
            <a:ext cx="4386178" cy="4966970"/>
          </a:xfrm>
          <a:prstGeom prst="rect">
            <a:avLst/>
          </a:prstGeom>
        </p:spPr>
        <p:txBody>
          <a:bodyPr anchor="t" rtlCol="false" tIns="0" lIns="0" bIns="0" rIns="0">
            <a:spAutoFit/>
          </a:bodyPr>
          <a:lstStyle/>
          <a:p>
            <a:pPr algn="ctr">
              <a:lnSpc>
                <a:spcPts val="4419"/>
              </a:lnSpc>
            </a:pPr>
            <a:r>
              <a:rPr lang="en-US" sz="3399">
                <a:solidFill>
                  <a:srgbClr val="3F322B"/>
                </a:solidFill>
                <a:latin typeface="TT Rounds Neue"/>
                <a:ea typeface="TT Rounds Neue"/>
                <a:cs typeface="TT Rounds Neue"/>
                <a:sym typeface="TT Rounds Neue"/>
              </a:rPr>
              <a:t>Several species are human pathogens, including </a:t>
            </a:r>
            <a:r>
              <a:rPr lang="en-US" b="true" sz="3399" i="true">
                <a:solidFill>
                  <a:srgbClr val="3F322B"/>
                </a:solidFill>
                <a:latin typeface="TT Rounds Neue Bold Italics"/>
                <a:ea typeface="TT Rounds Neue Bold Italics"/>
                <a:cs typeface="TT Rounds Neue Bold Italics"/>
                <a:sym typeface="TT Rounds Neue Bold Italics"/>
              </a:rPr>
              <a:t>Treponema pallidum </a:t>
            </a:r>
            <a:r>
              <a:rPr lang="en-US" sz="3399">
                <a:solidFill>
                  <a:srgbClr val="3F322B"/>
                </a:solidFill>
                <a:latin typeface="TT Rounds Neue"/>
                <a:ea typeface="TT Rounds Neue"/>
                <a:cs typeface="TT Rounds Neue"/>
                <a:sym typeface="TT Rounds Neue"/>
              </a:rPr>
              <a:t>(causative agent of syphilis) and the spirochetes responsible for Lyme disease.</a:t>
            </a:r>
          </a:p>
          <a:p>
            <a:pPr algn="ctr">
              <a:lnSpc>
                <a:spcPts val="44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6457286" y="1803325"/>
            <a:ext cx="10802014" cy="1529225"/>
            <a:chOff x="0" y="0"/>
            <a:chExt cx="25953643" cy="3674219"/>
          </a:xfrm>
        </p:grpSpPr>
        <p:sp>
          <p:nvSpPr>
            <p:cNvPr name="Freeform 3" id="3"/>
            <p:cNvSpPr/>
            <p:nvPr/>
          </p:nvSpPr>
          <p:spPr>
            <a:xfrm flipH="false" flipV="false" rot="0">
              <a:off x="-19304" y="-3175"/>
              <a:ext cx="25979932" cy="3681966"/>
            </a:xfrm>
            <a:custGeom>
              <a:avLst/>
              <a:gdLst/>
              <a:ahLst/>
              <a:cxnLst/>
              <a:rect r="r" b="b" t="t" l="l"/>
              <a:pathLst>
                <a:path h="3681966" w="25979932">
                  <a:moveTo>
                    <a:pt x="25955167" y="3098274"/>
                  </a:moveTo>
                  <a:cubicBezTo>
                    <a:pt x="25933451" y="3215622"/>
                    <a:pt x="25884682" y="3366879"/>
                    <a:pt x="25799338" y="3450572"/>
                  </a:cubicBezTo>
                  <a:cubicBezTo>
                    <a:pt x="25614046" y="3632182"/>
                    <a:pt x="25247904" y="3652121"/>
                    <a:pt x="24840870" y="3628753"/>
                  </a:cubicBezTo>
                  <a:cubicBezTo>
                    <a:pt x="24548515" y="3611989"/>
                    <a:pt x="24345315" y="3654915"/>
                    <a:pt x="24052453" y="3657709"/>
                  </a:cubicBezTo>
                  <a:cubicBezTo>
                    <a:pt x="23754257" y="3660503"/>
                    <a:pt x="23618622" y="3661773"/>
                    <a:pt x="23320299" y="3664567"/>
                  </a:cubicBezTo>
                  <a:cubicBezTo>
                    <a:pt x="15608297" y="3667361"/>
                    <a:pt x="2587498" y="3670155"/>
                    <a:pt x="2289302" y="3672949"/>
                  </a:cubicBezTo>
                  <a:cubicBezTo>
                    <a:pt x="1995678" y="3675743"/>
                    <a:pt x="1701800" y="3681966"/>
                    <a:pt x="1408303" y="3671298"/>
                  </a:cubicBezTo>
                  <a:cubicBezTo>
                    <a:pt x="1260348" y="3665964"/>
                    <a:pt x="1112393" y="3655931"/>
                    <a:pt x="965454" y="3638151"/>
                  </a:cubicBezTo>
                  <a:cubicBezTo>
                    <a:pt x="844931" y="3623546"/>
                    <a:pt x="723900" y="3605512"/>
                    <a:pt x="607949" y="3568809"/>
                  </a:cubicBezTo>
                  <a:cubicBezTo>
                    <a:pt x="501777" y="3535281"/>
                    <a:pt x="399542" y="3486005"/>
                    <a:pt x="315849" y="3411583"/>
                  </a:cubicBezTo>
                  <a:cubicBezTo>
                    <a:pt x="227203" y="3332716"/>
                    <a:pt x="170053" y="3227560"/>
                    <a:pt x="135636" y="3115038"/>
                  </a:cubicBezTo>
                  <a:cubicBezTo>
                    <a:pt x="98425" y="2993372"/>
                    <a:pt x="85852" y="2865483"/>
                    <a:pt x="71882" y="2739499"/>
                  </a:cubicBezTo>
                  <a:cubicBezTo>
                    <a:pt x="55626" y="2592814"/>
                    <a:pt x="40894" y="2446002"/>
                    <a:pt x="27813" y="2299063"/>
                  </a:cubicBezTo>
                  <a:cubicBezTo>
                    <a:pt x="14732" y="1926519"/>
                    <a:pt x="32004" y="1817153"/>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1529995"/>
                  </a:cubicBezTo>
                  <a:cubicBezTo>
                    <a:pt x="25928243" y="2360277"/>
                    <a:pt x="25967613" y="2393805"/>
                    <a:pt x="25970661" y="2691747"/>
                  </a:cubicBezTo>
                  <a:cubicBezTo>
                    <a:pt x="25972058" y="2826875"/>
                    <a:pt x="25979932" y="2964670"/>
                    <a:pt x="25955167" y="3098274"/>
                  </a:cubicBezTo>
                  <a:close/>
                </a:path>
              </a:pathLst>
            </a:custGeom>
            <a:solidFill>
              <a:srgbClr val="D5DEE1"/>
            </a:solidFill>
          </p:spPr>
        </p:sp>
      </p:grpSp>
      <p:grpSp>
        <p:nvGrpSpPr>
          <p:cNvPr name="Group 4" id="4"/>
          <p:cNvGrpSpPr/>
          <p:nvPr/>
        </p:nvGrpSpPr>
        <p:grpSpPr>
          <a:xfrm rot="0">
            <a:off x="6536951" y="3648084"/>
            <a:ext cx="10802014" cy="1714420"/>
            <a:chOff x="0" y="0"/>
            <a:chExt cx="25953643" cy="4119181"/>
          </a:xfrm>
        </p:grpSpPr>
        <p:sp>
          <p:nvSpPr>
            <p:cNvPr name="Freeform 5" id="5"/>
            <p:cNvSpPr/>
            <p:nvPr/>
          </p:nvSpPr>
          <p:spPr>
            <a:xfrm flipH="false" flipV="false" rot="0">
              <a:off x="-19304" y="-3175"/>
              <a:ext cx="25979932" cy="4126928"/>
            </a:xfrm>
            <a:custGeom>
              <a:avLst/>
              <a:gdLst/>
              <a:ahLst/>
              <a:cxnLst/>
              <a:rect r="r" b="b" t="t" l="l"/>
              <a:pathLst>
                <a:path h="4126928" w="25979932">
                  <a:moveTo>
                    <a:pt x="25955167" y="3543236"/>
                  </a:moveTo>
                  <a:cubicBezTo>
                    <a:pt x="25933451" y="3660584"/>
                    <a:pt x="25884682" y="3811841"/>
                    <a:pt x="25799338" y="3895534"/>
                  </a:cubicBezTo>
                  <a:cubicBezTo>
                    <a:pt x="25614046" y="4077143"/>
                    <a:pt x="25247904" y="4097082"/>
                    <a:pt x="24840870" y="4073715"/>
                  </a:cubicBezTo>
                  <a:cubicBezTo>
                    <a:pt x="24548515" y="4056950"/>
                    <a:pt x="24345315" y="4099876"/>
                    <a:pt x="24052453" y="4102671"/>
                  </a:cubicBezTo>
                  <a:cubicBezTo>
                    <a:pt x="23754257" y="4105465"/>
                    <a:pt x="23618622" y="4106735"/>
                    <a:pt x="23320299" y="4109529"/>
                  </a:cubicBezTo>
                  <a:cubicBezTo>
                    <a:pt x="15608297" y="4112323"/>
                    <a:pt x="2587498" y="4115117"/>
                    <a:pt x="2289302" y="4117911"/>
                  </a:cubicBezTo>
                  <a:cubicBezTo>
                    <a:pt x="1995678" y="4120705"/>
                    <a:pt x="1701800" y="4126928"/>
                    <a:pt x="1408303" y="4116260"/>
                  </a:cubicBezTo>
                  <a:cubicBezTo>
                    <a:pt x="1260348" y="4110925"/>
                    <a:pt x="1112393" y="4100893"/>
                    <a:pt x="965454" y="4083112"/>
                  </a:cubicBezTo>
                  <a:cubicBezTo>
                    <a:pt x="844931" y="4068507"/>
                    <a:pt x="723900" y="4050474"/>
                    <a:pt x="607949" y="4013771"/>
                  </a:cubicBezTo>
                  <a:cubicBezTo>
                    <a:pt x="501777" y="3980243"/>
                    <a:pt x="399542" y="3930967"/>
                    <a:pt x="315849" y="3856544"/>
                  </a:cubicBezTo>
                  <a:cubicBezTo>
                    <a:pt x="227203" y="3777678"/>
                    <a:pt x="170053" y="3672522"/>
                    <a:pt x="135636" y="3560000"/>
                  </a:cubicBezTo>
                  <a:cubicBezTo>
                    <a:pt x="98425" y="3438334"/>
                    <a:pt x="85852" y="3310444"/>
                    <a:pt x="71882" y="3184461"/>
                  </a:cubicBezTo>
                  <a:cubicBezTo>
                    <a:pt x="55626" y="3037776"/>
                    <a:pt x="40894" y="2890964"/>
                    <a:pt x="27813" y="2744025"/>
                  </a:cubicBezTo>
                  <a:cubicBezTo>
                    <a:pt x="14732" y="2232096"/>
                    <a:pt x="32004" y="2070459"/>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1646060"/>
                  </a:cubicBezTo>
                  <a:cubicBezTo>
                    <a:pt x="25928243" y="2805239"/>
                    <a:pt x="25967613" y="2838767"/>
                    <a:pt x="25970661" y="3136709"/>
                  </a:cubicBezTo>
                  <a:cubicBezTo>
                    <a:pt x="25972058" y="3271837"/>
                    <a:pt x="25979932" y="3409631"/>
                    <a:pt x="25955167" y="3543236"/>
                  </a:cubicBezTo>
                  <a:close/>
                </a:path>
              </a:pathLst>
            </a:custGeom>
            <a:solidFill>
              <a:srgbClr val="DCE6BF"/>
            </a:solidFill>
          </p:spPr>
        </p:sp>
      </p:grpSp>
      <p:sp>
        <p:nvSpPr>
          <p:cNvPr name="Freeform 6" id="6"/>
          <p:cNvSpPr/>
          <p:nvPr/>
        </p:nvSpPr>
        <p:spPr>
          <a:xfrm flipH="false" flipV="false" rot="-9387507">
            <a:off x="6922540" y="8677475"/>
            <a:ext cx="5813856" cy="3541167"/>
          </a:xfrm>
          <a:custGeom>
            <a:avLst/>
            <a:gdLst/>
            <a:ahLst/>
            <a:cxnLst/>
            <a:rect r="r" b="b" t="t" l="l"/>
            <a:pathLst>
              <a:path h="3541167" w="5813856">
                <a:moveTo>
                  <a:pt x="0" y="0"/>
                </a:moveTo>
                <a:lnTo>
                  <a:pt x="5813856" y="0"/>
                </a:lnTo>
                <a:lnTo>
                  <a:pt x="5813856" y="3541167"/>
                </a:lnTo>
                <a:lnTo>
                  <a:pt x="0" y="3541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457286" y="5648254"/>
            <a:ext cx="10802014" cy="1714420"/>
            <a:chOff x="0" y="0"/>
            <a:chExt cx="25953643" cy="4119181"/>
          </a:xfrm>
        </p:grpSpPr>
        <p:sp>
          <p:nvSpPr>
            <p:cNvPr name="Freeform 8" id="8"/>
            <p:cNvSpPr/>
            <p:nvPr/>
          </p:nvSpPr>
          <p:spPr>
            <a:xfrm flipH="false" flipV="false" rot="0">
              <a:off x="-19304" y="-3175"/>
              <a:ext cx="25979932" cy="4126928"/>
            </a:xfrm>
            <a:custGeom>
              <a:avLst/>
              <a:gdLst/>
              <a:ahLst/>
              <a:cxnLst/>
              <a:rect r="r" b="b" t="t" l="l"/>
              <a:pathLst>
                <a:path h="4126928" w="25979932">
                  <a:moveTo>
                    <a:pt x="25955167" y="3543236"/>
                  </a:moveTo>
                  <a:cubicBezTo>
                    <a:pt x="25933451" y="3660584"/>
                    <a:pt x="25884682" y="3811841"/>
                    <a:pt x="25799338" y="3895534"/>
                  </a:cubicBezTo>
                  <a:cubicBezTo>
                    <a:pt x="25614046" y="4077143"/>
                    <a:pt x="25247904" y="4097082"/>
                    <a:pt x="24840870" y="4073715"/>
                  </a:cubicBezTo>
                  <a:cubicBezTo>
                    <a:pt x="24548515" y="4056950"/>
                    <a:pt x="24345315" y="4099876"/>
                    <a:pt x="24052453" y="4102671"/>
                  </a:cubicBezTo>
                  <a:cubicBezTo>
                    <a:pt x="23754257" y="4105465"/>
                    <a:pt x="23618622" y="4106735"/>
                    <a:pt x="23320299" y="4109529"/>
                  </a:cubicBezTo>
                  <a:cubicBezTo>
                    <a:pt x="15608297" y="4112323"/>
                    <a:pt x="2587498" y="4115117"/>
                    <a:pt x="2289302" y="4117911"/>
                  </a:cubicBezTo>
                  <a:cubicBezTo>
                    <a:pt x="1995678" y="4120705"/>
                    <a:pt x="1701800" y="4126928"/>
                    <a:pt x="1408303" y="4116260"/>
                  </a:cubicBezTo>
                  <a:cubicBezTo>
                    <a:pt x="1260348" y="4110925"/>
                    <a:pt x="1112393" y="4100893"/>
                    <a:pt x="965454" y="4083112"/>
                  </a:cubicBezTo>
                  <a:cubicBezTo>
                    <a:pt x="844931" y="4068507"/>
                    <a:pt x="723900" y="4050474"/>
                    <a:pt x="607949" y="4013771"/>
                  </a:cubicBezTo>
                  <a:cubicBezTo>
                    <a:pt x="501777" y="3980243"/>
                    <a:pt x="399542" y="3930967"/>
                    <a:pt x="315849" y="3856544"/>
                  </a:cubicBezTo>
                  <a:cubicBezTo>
                    <a:pt x="227203" y="3777678"/>
                    <a:pt x="170053" y="3672522"/>
                    <a:pt x="135636" y="3560000"/>
                  </a:cubicBezTo>
                  <a:cubicBezTo>
                    <a:pt x="98425" y="3438334"/>
                    <a:pt x="85852" y="3310444"/>
                    <a:pt x="71882" y="3184461"/>
                  </a:cubicBezTo>
                  <a:cubicBezTo>
                    <a:pt x="55626" y="3037776"/>
                    <a:pt x="40894" y="2890964"/>
                    <a:pt x="27813" y="2744025"/>
                  </a:cubicBezTo>
                  <a:cubicBezTo>
                    <a:pt x="14732" y="2232096"/>
                    <a:pt x="32004" y="2070459"/>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1646060"/>
                  </a:cubicBezTo>
                  <a:cubicBezTo>
                    <a:pt x="25928243" y="2805239"/>
                    <a:pt x="25967613" y="2838767"/>
                    <a:pt x="25970661" y="3136709"/>
                  </a:cubicBezTo>
                  <a:cubicBezTo>
                    <a:pt x="25972058" y="3271837"/>
                    <a:pt x="25979932" y="3409631"/>
                    <a:pt x="25955167" y="3543236"/>
                  </a:cubicBezTo>
                  <a:close/>
                </a:path>
              </a:pathLst>
            </a:custGeom>
            <a:solidFill>
              <a:srgbClr val="F0BA7A"/>
            </a:solidFill>
          </p:spPr>
        </p:sp>
      </p:grpSp>
      <p:sp>
        <p:nvSpPr>
          <p:cNvPr name="Freeform 9" id="9"/>
          <p:cNvSpPr/>
          <p:nvPr/>
        </p:nvSpPr>
        <p:spPr>
          <a:xfrm flipH="false" flipV="false" rot="-1959763">
            <a:off x="-2022697" y="-247590"/>
            <a:ext cx="5316982" cy="2919507"/>
          </a:xfrm>
          <a:custGeom>
            <a:avLst/>
            <a:gdLst/>
            <a:ahLst/>
            <a:cxnLst/>
            <a:rect r="r" b="b" t="t" l="l"/>
            <a:pathLst>
              <a:path h="2919507" w="5316982">
                <a:moveTo>
                  <a:pt x="0" y="0"/>
                </a:moveTo>
                <a:lnTo>
                  <a:pt x="5316982" y="0"/>
                </a:lnTo>
                <a:lnTo>
                  <a:pt x="5316982" y="2919507"/>
                </a:lnTo>
                <a:lnTo>
                  <a:pt x="0" y="2919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451623" y="4470895"/>
            <a:ext cx="2005663" cy="1783217"/>
          </a:xfrm>
          <a:custGeom>
            <a:avLst/>
            <a:gdLst/>
            <a:ahLst/>
            <a:cxnLst/>
            <a:rect r="r" b="b" t="t" l="l"/>
            <a:pathLst>
              <a:path h="1783217" w="2005663">
                <a:moveTo>
                  <a:pt x="0" y="0"/>
                </a:moveTo>
                <a:lnTo>
                  <a:pt x="2005663" y="0"/>
                </a:lnTo>
                <a:lnTo>
                  <a:pt x="2005663" y="1783217"/>
                </a:lnTo>
                <a:lnTo>
                  <a:pt x="0" y="17832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6457286" y="7648424"/>
            <a:ext cx="10802014" cy="1529225"/>
            <a:chOff x="0" y="0"/>
            <a:chExt cx="25953643" cy="3674219"/>
          </a:xfrm>
        </p:grpSpPr>
        <p:sp>
          <p:nvSpPr>
            <p:cNvPr name="Freeform 12" id="12"/>
            <p:cNvSpPr/>
            <p:nvPr/>
          </p:nvSpPr>
          <p:spPr>
            <a:xfrm flipH="false" flipV="false" rot="0">
              <a:off x="-19304" y="-3175"/>
              <a:ext cx="25979932" cy="3681966"/>
            </a:xfrm>
            <a:custGeom>
              <a:avLst/>
              <a:gdLst/>
              <a:ahLst/>
              <a:cxnLst/>
              <a:rect r="r" b="b" t="t" l="l"/>
              <a:pathLst>
                <a:path h="3681966" w="25979932">
                  <a:moveTo>
                    <a:pt x="25955167" y="3098274"/>
                  </a:moveTo>
                  <a:cubicBezTo>
                    <a:pt x="25933451" y="3215622"/>
                    <a:pt x="25884682" y="3366879"/>
                    <a:pt x="25799338" y="3450572"/>
                  </a:cubicBezTo>
                  <a:cubicBezTo>
                    <a:pt x="25614046" y="3632182"/>
                    <a:pt x="25247904" y="3652121"/>
                    <a:pt x="24840870" y="3628753"/>
                  </a:cubicBezTo>
                  <a:cubicBezTo>
                    <a:pt x="24548515" y="3611989"/>
                    <a:pt x="24345315" y="3654915"/>
                    <a:pt x="24052453" y="3657709"/>
                  </a:cubicBezTo>
                  <a:cubicBezTo>
                    <a:pt x="23754257" y="3660503"/>
                    <a:pt x="23618622" y="3661773"/>
                    <a:pt x="23320299" y="3664567"/>
                  </a:cubicBezTo>
                  <a:cubicBezTo>
                    <a:pt x="15608297" y="3667361"/>
                    <a:pt x="2587498" y="3670155"/>
                    <a:pt x="2289302" y="3672949"/>
                  </a:cubicBezTo>
                  <a:cubicBezTo>
                    <a:pt x="1995678" y="3675743"/>
                    <a:pt x="1701800" y="3681966"/>
                    <a:pt x="1408303" y="3671298"/>
                  </a:cubicBezTo>
                  <a:cubicBezTo>
                    <a:pt x="1260348" y="3665964"/>
                    <a:pt x="1112393" y="3655931"/>
                    <a:pt x="965454" y="3638151"/>
                  </a:cubicBezTo>
                  <a:cubicBezTo>
                    <a:pt x="844931" y="3623546"/>
                    <a:pt x="723900" y="3605512"/>
                    <a:pt x="607949" y="3568809"/>
                  </a:cubicBezTo>
                  <a:cubicBezTo>
                    <a:pt x="501777" y="3535281"/>
                    <a:pt x="399542" y="3486005"/>
                    <a:pt x="315849" y="3411583"/>
                  </a:cubicBezTo>
                  <a:cubicBezTo>
                    <a:pt x="227203" y="3332716"/>
                    <a:pt x="170053" y="3227560"/>
                    <a:pt x="135636" y="3115038"/>
                  </a:cubicBezTo>
                  <a:cubicBezTo>
                    <a:pt x="98425" y="2993372"/>
                    <a:pt x="85852" y="2865483"/>
                    <a:pt x="71882" y="2739499"/>
                  </a:cubicBezTo>
                  <a:cubicBezTo>
                    <a:pt x="55626" y="2592814"/>
                    <a:pt x="40894" y="2446002"/>
                    <a:pt x="27813" y="2299063"/>
                  </a:cubicBezTo>
                  <a:cubicBezTo>
                    <a:pt x="14732" y="1926519"/>
                    <a:pt x="32004" y="1817153"/>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10109788" y="18796"/>
                  </a:cubicBezTo>
                  <a:cubicBezTo>
                    <a:pt x="23220096" y="17526"/>
                    <a:pt x="23485653" y="10541"/>
                    <a:pt x="23751336" y="5334"/>
                  </a:cubicBezTo>
                  <a:cubicBezTo>
                    <a:pt x="24025022" y="0"/>
                    <a:pt x="24298706" y="5334"/>
                    <a:pt x="24572264" y="10160"/>
                  </a:cubicBezTo>
                  <a:cubicBezTo>
                    <a:pt x="24849378" y="14986"/>
                    <a:pt x="25125984" y="13208"/>
                    <a:pt x="25403099" y="9144"/>
                  </a:cubicBezTo>
                  <a:cubicBezTo>
                    <a:pt x="25591948" y="6350"/>
                    <a:pt x="25837438" y="30734"/>
                    <a:pt x="25921512" y="230505"/>
                  </a:cubicBezTo>
                  <a:cubicBezTo>
                    <a:pt x="25946151" y="289052"/>
                    <a:pt x="25952247" y="353060"/>
                    <a:pt x="25954025" y="415925"/>
                  </a:cubicBezTo>
                  <a:cubicBezTo>
                    <a:pt x="25956183" y="488442"/>
                    <a:pt x="25955801" y="561086"/>
                    <a:pt x="25956564" y="633603"/>
                  </a:cubicBezTo>
                  <a:cubicBezTo>
                    <a:pt x="25958088" y="781558"/>
                    <a:pt x="25923417" y="1194054"/>
                    <a:pt x="25925068" y="1529995"/>
                  </a:cubicBezTo>
                  <a:cubicBezTo>
                    <a:pt x="25928243" y="2360277"/>
                    <a:pt x="25967613" y="2393805"/>
                    <a:pt x="25970661" y="2691747"/>
                  </a:cubicBezTo>
                  <a:cubicBezTo>
                    <a:pt x="25972058" y="2826875"/>
                    <a:pt x="25979932" y="2964670"/>
                    <a:pt x="25955167" y="3098274"/>
                  </a:cubicBezTo>
                  <a:close/>
                </a:path>
              </a:pathLst>
            </a:custGeom>
            <a:solidFill>
              <a:srgbClr val="D5DEE1"/>
            </a:solidFill>
          </p:spPr>
        </p:sp>
      </p:grpSp>
      <p:sp>
        <p:nvSpPr>
          <p:cNvPr name="Freeform 13" id="13"/>
          <p:cNvSpPr/>
          <p:nvPr/>
        </p:nvSpPr>
        <p:spPr>
          <a:xfrm flipH="false" flipV="false" rot="0">
            <a:off x="317952" y="715013"/>
            <a:ext cx="5766396" cy="4094141"/>
          </a:xfrm>
          <a:custGeom>
            <a:avLst/>
            <a:gdLst/>
            <a:ahLst/>
            <a:cxnLst/>
            <a:rect r="r" b="b" t="t" l="l"/>
            <a:pathLst>
              <a:path h="4094141" w="5766396">
                <a:moveTo>
                  <a:pt x="0" y="0"/>
                </a:moveTo>
                <a:lnTo>
                  <a:pt x="5766397" y="0"/>
                </a:lnTo>
                <a:lnTo>
                  <a:pt x="5766397" y="4094142"/>
                </a:lnTo>
                <a:lnTo>
                  <a:pt x="0" y="4094142"/>
                </a:lnTo>
                <a:lnTo>
                  <a:pt x="0" y="0"/>
                </a:lnTo>
                <a:close/>
              </a:path>
            </a:pathLst>
          </a:custGeom>
          <a:blipFill>
            <a:blip r:embed="rId8"/>
            <a:stretch>
              <a:fillRect l="0" t="0" r="0" b="0"/>
            </a:stretch>
          </a:blipFill>
        </p:spPr>
      </p:sp>
      <p:sp>
        <p:nvSpPr>
          <p:cNvPr name="Freeform 14" id="14"/>
          <p:cNvSpPr/>
          <p:nvPr/>
        </p:nvSpPr>
        <p:spPr>
          <a:xfrm flipH="false" flipV="false" rot="0">
            <a:off x="317952" y="5090509"/>
            <a:ext cx="5766396" cy="4277709"/>
          </a:xfrm>
          <a:custGeom>
            <a:avLst/>
            <a:gdLst/>
            <a:ahLst/>
            <a:cxnLst/>
            <a:rect r="r" b="b" t="t" l="l"/>
            <a:pathLst>
              <a:path h="4277709" w="5766396">
                <a:moveTo>
                  <a:pt x="0" y="0"/>
                </a:moveTo>
                <a:lnTo>
                  <a:pt x="5766397" y="0"/>
                </a:lnTo>
                <a:lnTo>
                  <a:pt x="5766397" y="4277709"/>
                </a:lnTo>
                <a:lnTo>
                  <a:pt x="0" y="4277709"/>
                </a:lnTo>
                <a:lnTo>
                  <a:pt x="0" y="0"/>
                </a:lnTo>
                <a:close/>
              </a:path>
            </a:pathLst>
          </a:custGeom>
          <a:blipFill>
            <a:blip r:embed="rId9"/>
            <a:stretch>
              <a:fillRect l="0" t="-2403" r="0" b="-2403"/>
            </a:stretch>
          </a:blipFill>
        </p:spPr>
      </p:sp>
      <p:sp>
        <p:nvSpPr>
          <p:cNvPr name="TextBox 15" id="15"/>
          <p:cNvSpPr txBox="true"/>
          <p:nvPr/>
        </p:nvSpPr>
        <p:spPr>
          <a:xfrm rot="0">
            <a:off x="6084349" y="567917"/>
            <a:ext cx="11174951" cy="945003"/>
          </a:xfrm>
          <a:prstGeom prst="rect">
            <a:avLst/>
          </a:prstGeom>
        </p:spPr>
        <p:txBody>
          <a:bodyPr anchor="t" rtlCol="false" tIns="0" lIns="0" bIns="0" rIns="0">
            <a:spAutoFit/>
          </a:bodyPr>
          <a:lstStyle/>
          <a:p>
            <a:pPr algn="ctr">
              <a:lnSpc>
                <a:spcPts val="7096"/>
              </a:lnSpc>
            </a:pPr>
            <a:r>
              <a:rPr lang="en-US" b="true" sz="7096" spc="-70">
                <a:solidFill>
                  <a:srgbClr val="303F80"/>
                </a:solidFill>
                <a:latin typeface="TT Rounds Condensed Bold"/>
                <a:ea typeface="TT Rounds Condensed Bold"/>
                <a:cs typeface="TT Rounds Condensed Bold"/>
                <a:sym typeface="TT Rounds Condensed Bold"/>
              </a:rPr>
              <a:t>Syphilis</a:t>
            </a:r>
          </a:p>
        </p:txBody>
      </p:sp>
      <p:sp>
        <p:nvSpPr>
          <p:cNvPr name="TextBox 16" id="16"/>
          <p:cNvSpPr txBox="true"/>
          <p:nvPr/>
        </p:nvSpPr>
        <p:spPr>
          <a:xfrm rot="0">
            <a:off x="6778554" y="1805937"/>
            <a:ext cx="10159479" cy="1485900"/>
          </a:xfrm>
          <a:prstGeom prst="rect">
            <a:avLst/>
          </a:prstGeom>
        </p:spPr>
        <p:txBody>
          <a:bodyPr anchor="t" rtlCol="false" tIns="0" lIns="0" bIns="0" rIns="0">
            <a:spAutoFit/>
          </a:bodyPr>
          <a:lstStyle/>
          <a:p>
            <a:pPr algn="ctr" marL="647700" indent="-323850" lvl="1">
              <a:lnSpc>
                <a:spcPts val="3900"/>
              </a:lnSpc>
              <a:buFont typeface="Arial"/>
              <a:buChar char="•"/>
            </a:pPr>
            <a:r>
              <a:rPr lang="en-US" sz="3000">
                <a:solidFill>
                  <a:srgbClr val="3F322B"/>
                </a:solidFill>
                <a:latin typeface="TT Rounds Neue"/>
                <a:ea typeface="TT Rounds Neue"/>
                <a:cs typeface="TT Rounds Neue"/>
                <a:sym typeface="TT Rounds Neue"/>
              </a:rPr>
              <a:t>Syphilis is a </a:t>
            </a:r>
            <a:r>
              <a:rPr lang="en-US" b="true" sz="3000" i="true">
                <a:solidFill>
                  <a:srgbClr val="3F322B"/>
                </a:solidFill>
                <a:latin typeface="TT Rounds Neue Bold Italics"/>
                <a:ea typeface="TT Rounds Neue Bold Italics"/>
                <a:cs typeface="TT Rounds Neue Bold Italics"/>
                <a:sym typeface="TT Rounds Neue Bold Italics"/>
              </a:rPr>
              <a:t>sexually transmitted disease</a:t>
            </a:r>
            <a:r>
              <a:rPr lang="en-US" sz="3000">
                <a:solidFill>
                  <a:srgbClr val="3F322B"/>
                </a:solidFill>
                <a:latin typeface="TT Rounds Neue"/>
                <a:ea typeface="TT Rounds Neue"/>
                <a:cs typeface="TT Rounds Neue"/>
                <a:sym typeface="TT Rounds Neue"/>
              </a:rPr>
              <a:t> caused by the bacterium</a:t>
            </a:r>
            <a:r>
              <a:rPr lang="en-US" sz="3000" i="true">
                <a:solidFill>
                  <a:srgbClr val="3F322B"/>
                </a:solidFill>
                <a:latin typeface="TT Rounds Neue Italics"/>
                <a:ea typeface="TT Rounds Neue Italics"/>
                <a:cs typeface="TT Rounds Neue Italics"/>
                <a:sym typeface="TT Rounds Neue Italics"/>
              </a:rPr>
              <a:t> Treponema pallidum subsp. pallidum (T. pallidum).</a:t>
            </a:r>
          </a:p>
        </p:txBody>
      </p:sp>
      <p:sp>
        <p:nvSpPr>
          <p:cNvPr name="TextBox 17" id="17"/>
          <p:cNvSpPr txBox="true"/>
          <p:nvPr/>
        </p:nvSpPr>
        <p:spPr>
          <a:xfrm rot="0">
            <a:off x="6457286" y="3990944"/>
            <a:ext cx="10722349" cy="990600"/>
          </a:xfrm>
          <a:prstGeom prst="rect">
            <a:avLst/>
          </a:prstGeom>
        </p:spPr>
        <p:txBody>
          <a:bodyPr anchor="t" rtlCol="false" tIns="0" lIns="0" bIns="0" rIns="0">
            <a:spAutoFit/>
          </a:bodyPr>
          <a:lstStyle/>
          <a:p>
            <a:pPr algn="ctr" marL="647700" indent="-323850" lvl="1">
              <a:lnSpc>
                <a:spcPts val="3900"/>
              </a:lnSpc>
              <a:buFont typeface="Arial"/>
              <a:buChar char="•"/>
            </a:pPr>
            <a:r>
              <a:rPr lang="en-US" sz="3000">
                <a:solidFill>
                  <a:srgbClr val="3F322B"/>
                </a:solidFill>
                <a:latin typeface="TT Rounds Neue"/>
                <a:ea typeface="TT Rounds Neue"/>
                <a:cs typeface="TT Rounds Neue"/>
                <a:sym typeface="TT Rounds Neue"/>
              </a:rPr>
              <a:t>It enters the body through mucous membranes or minor skin abrasions.</a:t>
            </a:r>
          </a:p>
        </p:txBody>
      </p:sp>
      <p:sp>
        <p:nvSpPr>
          <p:cNvPr name="TextBox 18" id="18"/>
          <p:cNvSpPr txBox="true"/>
          <p:nvPr/>
        </p:nvSpPr>
        <p:spPr>
          <a:xfrm rot="0">
            <a:off x="6497119" y="5743464"/>
            <a:ext cx="10802014" cy="1485900"/>
          </a:xfrm>
          <a:prstGeom prst="rect">
            <a:avLst/>
          </a:prstGeom>
        </p:spPr>
        <p:txBody>
          <a:bodyPr anchor="t" rtlCol="false" tIns="0" lIns="0" bIns="0" rIns="0">
            <a:spAutoFit/>
          </a:bodyPr>
          <a:lstStyle/>
          <a:p>
            <a:pPr algn="ctr" marL="647700" indent="-323850" lvl="1">
              <a:lnSpc>
                <a:spcPts val="3900"/>
              </a:lnSpc>
              <a:buFont typeface="Arial"/>
              <a:buChar char="•"/>
            </a:pPr>
            <a:r>
              <a:rPr lang="en-US" sz="3000">
                <a:solidFill>
                  <a:srgbClr val="3F322B"/>
                </a:solidFill>
                <a:latin typeface="TT Rounds Neue"/>
                <a:ea typeface="TT Rounds Neue"/>
                <a:cs typeface="TT Rounds Neue"/>
                <a:sym typeface="TT Rounds Neue"/>
              </a:rPr>
              <a:t>The disease is</a:t>
            </a:r>
            <a:r>
              <a:rPr lang="en-US" b="true" sz="3000" i="true">
                <a:solidFill>
                  <a:srgbClr val="3F322B"/>
                </a:solidFill>
                <a:latin typeface="TT Rounds Neue Bold Italics"/>
                <a:ea typeface="TT Rounds Neue Bold Italics"/>
                <a:cs typeface="TT Rounds Neue Bold Italics"/>
                <a:sym typeface="TT Rounds Neue Bold Italics"/>
              </a:rPr>
              <a:t> not highly contagious</a:t>
            </a:r>
            <a:r>
              <a:rPr lang="en-US" sz="3000">
                <a:solidFill>
                  <a:srgbClr val="3F322B"/>
                </a:solidFill>
                <a:latin typeface="TT Rounds Neue"/>
                <a:ea typeface="TT Rounds Neue"/>
                <a:cs typeface="TT Rounds Neue"/>
                <a:sym typeface="TT Rounds Neue"/>
              </a:rPr>
              <a:t>, with only about a 1 in 10 chance of transmission from a single exposure to an infected partner.</a:t>
            </a:r>
          </a:p>
        </p:txBody>
      </p:sp>
      <p:sp>
        <p:nvSpPr>
          <p:cNvPr name="TextBox 19" id="19"/>
          <p:cNvSpPr txBox="true"/>
          <p:nvPr/>
        </p:nvSpPr>
        <p:spPr>
          <a:xfrm rot="0">
            <a:off x="6778554" y="7898686"/>
            <a:ext cx="10159479" cy="990600"/>
          </a:xfrm>
          <a:prstGeom prst="rect">
            <a:avLst/>
          </a:prstGeom>
        </p:spPr>
        <p:txBody>
          <a:bodyPr anchor="t" rtlCol="false" tIns="0" lIns="0" bIns="0" rIns="0">
            <a:spAutoFit/>
          </a:bodyPr>
          <a:lstStyle/>
          <a:p>
            <a:pPr algn="ctr" marL="647700" indent="-323850" lvl="1">
              <a:lnSpc>
                <a:spcPts val="3900"/>
              </a:lnSpc>
              <a:buFont typeface="Arial"/>
              <a:buChar char="•"/>
            </a:pPr>
            <a:r>
              <a:rPr lang="en-US" b="true" sz="3000" i="true">
                <a:solidFill>
                  <a:srgbClr val="3F322B"/>
                </a:solidFill>
                <a:latin typeface="TT Rounds Neue Bold Italics"/>
                <a:ea typeface="TT Rounds Neue Bold Italics"/>
                <a:cs typeface="TT Rounds Neue Bold Italics"/>
                <a:sym typeface="TT Rounds Neue Bold Italics"/>
              </a:rPr>
              <a:t>Congenital syphilis</a:t>
            </a:r>
            <a:r>
              <a:rPr lang="en-US" sz="3000">
                <a:solidFill>
                  <a:srgbClr val="3F322B"/>
                </a:solidFill>
                <a:latin typeface="TT Rounds Neue"/>
                <a:ea typeface="TT Rounds Neue"/>
                <a:cs typeface="TT Rounds Neue"/>
                <a:sym typeface="TT Rounds Neue"/>
              </a:rPr>
              <a:t> occurs when the disease is transmitted from mother to fetus.</a:t>
            </a:r>
          </a:p>
        </p:txBody>
      </p:sp>
      <p:sp>
        <p:nvSpPr>
          <p:cNvPr name="Freeform 20" id="20"/>
          <p:cNvSpPr/>
          <p:nvPr/>
        </p:nvSpPr>
        <p:spPr>
          <a:xfrm flipH="false" flipV="false" rot="0">
            <a:off x="16263309" y="214641"/>
            <a:ext cx="1832655" cy="1629396"/>
          </a:xfrm>
          <a:custGeom>
            <a:avLst/>
            <a:gdLst/>
            <a:ahLst/>
            <a:cxnLst/>
            <a:rect r="r" b="b" t="t" l="l"/>
            <a:pathLst>
              <a:path h="1629396" w="1832655">
                <a:moveTo>
                  <a:pt x="0" y="0"/>
                </a:moveTo>
                <a:lnTo>
                  <a:pt x="1832654" y="0"/>
                </a:lnTo>
                <a:lnTo>
                  <a:pt x="1832654" y="1629396"/>
                </a:lnTo>
                <a:lnTo>
                  <a:pt x="0" y="16293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DAGSt6xjNug</dc:identifier>
  <dcterms:modified xsi:type="dcterms:W3CDTF">2011-08-01T06:04:30Z</dcterms:modified>
  <cp:revision>1</cp:revision>
  <dc:title>Phylum Spirochaetes</dc:title>
</cp:coreProperties>
</file>